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sldIdLst>
    <p:sldId id="278" r:id="rId2"/>
    <p:sldId id="279" r:id="rId3"/>
    <p:sldId id="280" r:id="rId4"/>
    <p:sldId id="281" r:id="rId5"/>
    <p:sldId id="286" r:id="rId6"/>
    <p:sldId id="287" r:id="rId7"/>
    <p:sldId id="288" r:id="rId8"/>
    <p:sldId id="289" r:id="rId9"/>
    <p:sldId id="290" r:id="rId10"/>
    <p:sldId id="291" r:id="rId11"/>
    <p:sldId id="292" r:id="rId12"/>
    <p:sldId id="293" r:id="rId13"/>
    <p:sldId id="294" r:id="rId14"/>
    <p:sldId id="295" r:id="rId15"/>
    <p:sldId id="256" r:id="rId16"/>
    <p:sldId id="282" r:id="rId17"/>
    <p:sldId id="283" r:id="rId18"/>
    <p:sldId id="284" r:id="rId19"/>
    <p:sldId id="285" r:id="rId20"/>
    <p:sldId id="257" r:id="rId21"/>
    <p:sldId id="258" r:id="rId22"/>
    <p:sldId id="259" r:id="rId23"/>
    <p:sldId id="260" r:id="rId24"/>
    <p:sldId id="261" r:id="rId25"/>
    <p:sldId id="262" r:id="rId26"/>
    <p:sldId id="275" r:id="rId27"/>
    <p:sldId id="263" r:id="rId28"/>
    <p:sldId id="274" r:id="rId29"/>
    <p:sldId id="276" r:id="rId30"/>
    <p:sldId id="264" r:id="rId31"/>
    <p:sldId id="269" r:id="rId32"/>
    <p:sldId id="265" r:id="rId33"/>
    <p:sldId id="266" r:id="rId34"/>
    <p:sldId id="267" r:id="rId35"/>
    <p:sldId id="268" r:id="rId36"/>
    <p:sldId id="277" r:id="rId37"/>
    <p:sldId id="270" r:id="rId38"/>
    <p:sldId id="271" r:id="rId39"/>
    <p:sldId id="272" r:id="rId40"/>
    <p:sldId id="273"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0969" autoAdjust="0"/>
  </p:normalViewPr>
  <p:slideViewPr>
    <p:cSldViewPr snapToGrid="0">
      <p:cViewPr varScale="1">
        <p:scale>
          <a:sx n="78" d="100"/>
          <a:sy n="78" d="100"/>
        </p:scale>
        <p:origin x="77" y="30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spc="0" baseline="0">
                <a:solidFill>
                  <a:schemeClr val="tx1">
                    <a:lumMod val="65000"/>
                    <a:lumOff val="35000"/>
                  </a:schemeClr>
                </a:solidFill>
                <a:latin typeface="標楷體" panose="03000509000000000000" pitchFamily="65" charset="-120"/>
                <a:ea typeface="標楷體" panose="03000509000000000000" pitchFamily="65" charset="-120"/>
                <a:cs typeface="+mn-cs"/>
              </a:defRPr>
            </a:pPr>
            <a:r>
              <a:rPr lang="zh-TW" b="1">
                <a:latin typeface="標楷體" panose="03000509000000000000" pitchFamily="65" charset="-120"/>
                <a:ea typeface="標楷體" panose="03000509000000000000" pitchFamily="65" charset="-120"/>
              </a:rPr>
              <a:t>影響程度</a:t>
            </a:r>
          </a:p>
        </c:rich>
      </c:tx>
      <c:overlay val="0"/>
      <c:spPr>
        <a:noFill/>
        <a:ln>
          <a:noFill/>
        </a:ln>
        <a:effectLst/>
      </c:spPr>
      <c:txPr>
        <a:bodyPr rot="0" spcFirstLastPara="1" vertOverflow="ellipsis" vert="horz" wrap="square" anchor="ctr" anchorCtr="1"/>
        <a:lstStyle/>
        <a:p>
          <a:pPr>
            <a:defRPr sz="2400" b="1" i="0" u="none" strike="noStrike" kern="1200" spc="0" baseline="0">
              <a:solidFill>
                <a:schemeClr val="tx1">
                  <a:lumMod val="65000"/>
                  <a:lumOff val="35000"/>
                </a:schemeClr>
              </a:solidFill>
              <a:latin typeface="標楷體" panose="03000509000000000000" pitchFamily="65" charset="-120"/>
              <a:ea typeface="標楷體" panose="03000509000000000000" pitchFamily="65" charset="-120"/>
              <a:cs typeface="+mn-cs"/>
            </a:defRPr>
          </a:pPr>
          <a:endParaRPr lang="zh-TW"/>
        </a:p>
      </c:txPr>
    </c:title>
    <c:autoTitleDeleted val="0"/>
    <c:plotArea>
      <c:layout/>
      <c:pieChart>
        <c:varyColors val="1"/>
        <c:ser>
          <c:idx val="0"/>
          <c:order val="0"/>
          <c:tx>
            <c:strRef>
              <c:f>工作表1!$B$1</c:f>
              <c:strCache>
                <c:ptCount val="1"/>
                <c:pt idx="0">
                  <c:v>銷售</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63C-42E5-9C5C-8FD19E78850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63C-42E5-9C5C-8FD19E78850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63C-42E5-9C5C-8FD19E78850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A63C-42E5-9C5C-8FD19E788501}"/>
              </c:ext>
            </c:extLst>
          </c:dPt>
          <c:cat>
            <c:strRef>
              <c:f>工作表1!$A$2:$A$5</c:f>
              <c:strCache>
                <c:ptCount val="4"/>
                <c:pt idx="0">
                  <c:v>稅負</c:v>
                </c:pt>
                <c:pt idx="1">
                  <c:v>政府輔助</c:v>
                </c:pt>
                <c:pt idx="2">
                  <c:v>人力資源</c:v>
                </c:pt>
                <c:pt idx="3">
                  <c:v>其他資源</c:v>
                </c:pt>
              </c:strCache>
            </c:strRef>
          </c:cat>
          <c:val>
            <c:numRef>
              <c:f>工作表1!$B$2:$B$5</c:f>
              <c:numCache>
                <c:formatCode>General</c:formatCode>
                <c:ptCount val="4"/>
                <c:pt idx="0">
                  <c:v>20</c:v>
                </c:pt>
                <c:pt idx="1">
                  <c:v>8</c:v>
                </c:pt>
                <c:pt idx="2">
                  <c:v>3</c:v>
                </c:pt>
                <c:pt idx="3">
                  <c:v>3</c:v>
                </c:pt>
              </c:numCache>
            </c:numRef>
          </c:val>
          <c:extLst>
            <c:ext xmlns:c16="http://schemas.microsoft.com/office/drawing/2014/chart" uri="{C3380CC4-5D6E-409C-BE32-E72D297353CC}">
              <c16:uniqueId val="{00000000-E934-4C39-94C2-8CC747DC1280}"/>
            </c:ext>
          </c:extLst>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0"/>
        <c:txPr>
          <a:bodyPr rot="0" spcFirstLastPara="1" vertOverflow="ellipsis" vert="horz" wrap="square" anchor="ctr" anchorCtr="1"/>
          <a:lstStyle/>
          <a:p>
            <a:pPr>
              <a:defRPr sz="2400" b="1" i="0" u="none" strike="noStrike" kern="1200" baseline="0">
                <a:solidFill>
                  <a:schemeClr val="accent1"/>
                </a:solidFill>
                <a:latin typeface="標楷體" panose="03000509000000000000" pitchFamily="65" charset="-120"/>
                <a:ea typeface="標楷體" panose="03000509000000000000" pitchFamily="65" charset="-120"/>
                <a:cs typeface="+mn-cs"/>
              </a:defRPr>
            </a:pPr>
            <a:endParaRPr lang="zh-TW"/>
          </a:p>
        </c:txPr>
      </c:legendEntry>
      <c:legendEntry>
        <c:idx val="1"/>
        <c:txPr>
          <a:bodyPr rot="0" spcFirstLastPara="1" vertOverflow="ellipsis" vert="horz" wrap="square" anchor="ctr" anchorCtr="1"/>
          <a:lstStyle/>
          <a:p>
            <a:pPr>
              <a:defRPr sz="2400" b="1" i="0" u="none" strike="noStrike" kern="1200" baseline="0">
                <a:solidFill>
                  <a:schemeClr val="accent2"/>
                </a:solidFill>
                <a:latin typeface="標楷體" panose="03000509000000000000" pitchFamily="65" charset="-120"/>
                <a:ea typeface="標楷體" panose="03000509000000000000" pitchFamily="65" charset="-120"/>
                <a:cs typeface="+mn-cs"/>
              </a:defRPr>
            </a:pPr>
            <a:endParaRPr lang="zh-TW"/>
          </a:p>
        </c:txPr>
      </c:legendEntry>
      <c:legendEntry>
        <c:idx val="2"/>
        <c:txPr>
          <a:bodyPr rot="0" spcFirstLastPara="1" vertOverflow="ellipsis" vert="horz" wrap="square" anchor="ctr" anchorCtr="1"/>
          <a:lstStyle/>
          <a:p>
            <a:pPr>
              <a:defRPr sz="2400" b="1" i="0" u="none" strike="noStrike" kern="1200" baseline="0">
                <a:solidFill>
                  <a:schemeClr val="bg1">
                    <a:lumMod val="65000"/>
                  </a:schemeClr>
                </a:solidFill>
                <a:latin typeface="標楷體" panose="03000509000000000000" pitchFamily="65" charset="-120"/>
                <a:ea typeface="標楷體" panose="03000509000000000000" pitchFamily="65" charset="-120"/>
                <a:cs typeface="+mn-cs"/>
              </a:defRPr>
            </a:pPr>
            <a:endParaRPr lang="zh-TW"/>
          </a:p>
        </c:txPr>
      </c:legendEntry>
      <c:legendEntry>
        <c:idx val="3"/>
        <c:txPr>
          <a:bodyPr rot="0" spcFirstLastPara="1" vertOverflow="ellipsis" vert="horz" wrap="square" anchor="ctr" anchorCtr="1"/>
          <a:lstStyle/>
          <a:p>
            <a:pPr>
              <a:defRPr sz="2400" b="1" i="0" u="none" strike="noStrike" kern="1200" baseline="0">
                <a:solidFill>
                  <a:schemeClr val="accent4"/>
                </a:solidFill>
                <a:latin typeface="標楷體" panose="03000509000000000000" pitchFamily="65" charset="-120"/>
                <a:ea typeface="標楷體" panose="03000509000000000000" pitchFamily="65" charset="-120"/>
                <a:cs typeface="+mn-cs"/>
              </a:defRPr>
            </a:pPr>
            <a:endParaRPr lang="zh-TW"/>
          </a:p>
        </c:txPr>
      </c:legendEntry>
      <c:layout>
        <c:manualLayout>
          <c:xMode val="edge"/>
          <c:yMode val="edge"/>
          <c:x val="0.52644233329529455"/>
          <c:y val="0.77577813942412699"/>
          <c:w val="0.47355766670470539"/>
          <c:h val="0.22422186057587315"/>
        </c:manualLayout>
      </c:layout>
      <c:overlay val="0"/>
      <c:spPr>
        <a:noFill/>
        <a:ln>
          <a:noFill/>
        </a:ln>
        <a:effectLst/>
      </c:spPr>
      <c:txPr>
        <a:bodyPr rot="0" spcFirstLastPara="1" vertOverflow="ellipsis" vert="horz" wrap="square" anchor="ctr" anchorCtr="1"/>
        <a:lstStyle/>
        <a:p>
          <a:pPr>
            <a:defRPr sz="2400" b="1" i="0" u="none" strike="noStrike" kern="1200" baseline="0">
              <a:solidFill>
                <a:schemeClr val="tx1">
                  <a:lumMod val="65000"/>
                  <a:lumOff val="35000"/>
                </a:schemeClr>
              </a:solidFill>
              <a:latin typeface="標楷體" panose="03000509000000000000" pitchFamily="65" charset="-120"/>
              <a:ea typeface="標楷體" panose="03000509000000000000" pitchFamily="65" charset="-120"/>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DE7A79-7CE1-4102-B0E9-0211BD951C8F}" type="doc">
      <dgm:prSet loTypeId="urn:microsoft.com/office/officeart/2009/3/layout/PlusandMinus" loCatId="relationship" qsTypeId="urn:microsoft.com/office/officeart/2005/8/quickstyle/simple1" qsCatId="simple" csTypeId="urn:microsoft.com/office/officeart/2005/8/colors/accent1_2" csCatId="accent1" phldr="1"/>
      <dgm:spPr/>
      <dgm:t>
        <a:bodyPr/>
        <a:lstStyle/>
        <a:p>
          <a:endParaRPr lang="zh-TW" altLang="en-US"/>
        </a:p>
      </dgm:t>
    </dgm:pt>
    <dgm:pt modelId="{0AC99B93-0E69-4D76-864F-F44DB379BE23}">
      <dgm:prSet phldrT="[文字]" custT="1"/>
      <dgm:spPr/>
      <dgm:t>
        <a:bodyPr/>
        <a:lstStyle/>
        <a:p>
          <a:r>
            <a:rPr lang="zh-TW" altLang="en-US" sz="2400" dirty="0">
              <a:latin typeface="標楷體" panose="03000509000000000000" pitchFamily="65" charset="-120"/>
              <a:ea typeface="標楷體" panose="03000509000000000000" pitchFamily="65" charset="-120"/>
            </a:rPr>
            <a:t>鴻海在美設廠，獲得</a:t>
          </a:r>
          <a:r>
            <a:rPr lang="en-US" altLang="zh-TW" sz="2400" dirty="0">
              <a:latin typeface="標楷體" panose="03000509000000000000" pitchFamily="65" charset="-120"/>
              <a:ea typeface="標楷體" panose="03000509000000000000" pitchFamily="65" charset="-120"/>
            </a:rPr>
            <a:t>600~900</a:t>
          </a:r>
          <a:r>
            <a:rPr lang="zh-TW" altLang="en-US" sz="2400" dirty="0">
              <a:latin typeface="標楷體" panose="03000509000000000000" pitchFamily="65" charset="-120"/>
              <a:ea typeface="標楷體" panose="03000509000000000000" pitchFamily="65" charset="-120"/>
            </a:rPr>
            <a:t>億的減稅方案</a:t>
          </a:r>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r>
            <a:rPr lang="zh-TW" altLang="en-US" sz="2400" dirty="0">
              <a:latin typeface="標楷體" panose="03000509000000000000" pitchFamily="65" charset="-120"/>
              <a:ea typeface="標楷體" panose="03000509000000000000" pitchFamily="65" charset="-120"/>
            </a:rPr>
            <a:t>節省掉</a:t>
          </a:r>
          <a:r>
            <a:rPr lang="en-US" altLang="zh-TW" sz="2400" dirty="0">
              <a:latin typeface="標楷體" panose="03000509000000000000" pitchFamily="65" charset="-120"/>
              <a:ea typeface="標楷體" panose="03000509000000000000" pitchFamily="65" charset="-120"/>
            </a:rPr>
            <a:t>4.5%</a:t>
          </a:r>
          <a:r>
            <a:rPr lang="zh-TW" altLang="en-US" sz="2400" dirty="0">
              <a:latin typeface="標楷體" panose="03000509000000000000" pitchFamily="65" charset="-120"/>
              <a:ea typeface="標楷體" panose="03000509000000000000" pitchFamily="65" charset="-120"/>
            </a:rPr>
            <a:t>的關稅，降低物流成本</a:t>
          </a:r>
          <a:endParaRPr lang="en-US" altLang="zh-TW" sz="2400" dirty="0">
            <a:latin typeface="標楷體" panose="03000509000000000000" pitchFamily="65" charset="-120"/>
            <a:ea typeface="標楷體" panose="03000509000000000000" pitchFamily="65" charset="-120"/>
          </a:endParaRPr>
        </a:p>
        <a:p>
          <a:endParaRPr lang="zh-TW" altLang="en-US" sz="2400" dirty="0">
            <a:latin typeface="標楷體" panose="03000509000000000000" pitchFamily="65" charset="-120"/>
            <a:ea typeface="標楷體" panose="03000509000000000000" pitchFamily="65" charset="-120"/>
          </a:endParaRPr>
        </a:p>
      </dgm:t>
    </dgm:pt>
    <dgm:pt modelId="{DA4DE012-3837-4873-96CB-0AE188B4F2A6}" type="parTrans" cxnId="{189AD734-AD65-434D-B23D-870A66D8411E}">
      <dgm:prSet/>
      <dgm:spPr/>
      <dgm:t>
        <a:bodyPr/>
        <a:lstStyle/>
        <a:p>
          <a:endParaRPr lang="zh-TW" altLang="en-US"/>
        </a:p>
      </dgm:t>
    </dgm:pt>
    <dgm:pt modelId="{BE96EB39-6B6A-42C6-BC28-D196D8E53852}" type="sibTrans" cxnId="{189AD734-AD65-434D-B23D-870A66D8411E}">
      <dgm:prSet/>
      <dgm:spPr/>
      <dgm:t>
        <a:bodyPr/>
        <a:lstStyle/>
        <a:p>
          <a:endParaRPr lang="zh-TW" altLang="en-US"/>
        </a:p>
      </dgm:t>
    </dgm:pt>
    <dgm:pt modelId="{F2F31B11-5D18-46E2-8D31-C4A5B38A999C}">
      <dgm:prSet phldrT="[文字]"/>
      <dgm:spPr/>
      <dgm:t>
        <a:bodyPr/>
        <a:lstStyle/>
        <a:p>
          <a:endParaRPr lang="zh-TW" altLang="en-US" dirty="0"/>
        </a:p>
      </dgm:t>
    </dgm:pt>
    <dgm:pt modelId="{D460DEB2-3995-4565-A5AF-545005B08844}" type="parTrans" cxnId="{95E87146-FB4F-48E5-8DA4-B578335C80BB}">
      <dgm:prSet/>
      <dgm:spPr/>
      <dgm:t>
        <a:bodyPr/>
        <a:lstStyle/>
        <a:p>
          <a:endParaRPr lang="zh-TW" altLang="en-US"/>
        </a:p>
      </dgm:t>
    </dgm:pt>
    <dgm:pt modelId="{9DDB6236-E90F-4932-AC09-6F208F2A47F7}" type="sibTrans" cxnId="{95E87146-FB4F-48E5-8DA4-B578335C80BB}">
      <dgm:prSet/>
      <dgm:spPr/>
      <dgm:t>
        <a:bodyPr/>
        <a:lstStyle/>
        <a:p>
          <a:endParaRPr lang="zh-TW" altLang="en-US"/>
        </a:p>
      </dgm:t>
    </dgm:pt>
    <dgm:pt modelId="{F4C892E9-DE13-4E1C-9946-808C92EBF880}">
      <dgm:prSet/>
      <dgm:spPr/>
      <dgm:t>
        <a:bodyPr/>
        <a:lstStyle/>
        <a:p>
          <a:endParaRPr lang="zh-TW" altLang="en-US"/>
        </a:p>
      </dgm:t>
    </dgm:pt>
    <dgm:pt modelId="{81176F69-DDF8-4337-966C-41C7568EDD68}" type="parTrans" cxnId="{52DFA9EE-8F1D-4EB0-81BF-270AA0F0754B}">
      <dgm:prSet/>
      <dgm:spPr/>
      <dgm:t>
        <a:bodyPr/>
        <a:lstStyle/>
        <a:p>
          <a:endParaRPr lang="zh-TW" altLang="en-US"/>
        </a:p>
      </dgm:t>
    </dgm:pt>
    <dgm:pt modelId="{D979291D-A46F-4DBE-8D89-42491A0E3285}" type="sibTrans" cxnId="{52DFA9EE-8F1D-4EB0-81BF-270AA0F0754B}">
      <dgm:prSet/>
      <dgm:spPr/>
      <dgm:t>
        <a:bodyPr/>
        <a:lstStyle/>
        <a:p>
          <a:endParaRPr lang="zh-TW" altLang="en-US"/>
        </a:p>
      </dgm:t>
    </dgm:pt>
    <dgm:pt modelId="{BD995939-C297-4FE6-AD59-286987579343}">
      <dgm:prSet/>
      <dgm:spPr/>
      <dgm:t>
        <a:bodyPr/>
        <a:lstStyle/>
        <a:p>
          <a:endParaRPr lang="zh-TW" altLang="en-US" dirty="0">
            <a:latin typeface="標楷體" panose="03000509000000000000" pitchFamily="65" charset="-120"/>
            <a:ea typeface="標楷體" panose="03000509000000000000" pitchFamily="65" charset="-120"/>
          </a:endParaRPr>
        </a:p>
      </dgm:t>
    </dgm:pt>
    <dgm:pt modelId="{747072EE-03B0-4E95-B180-E4D6D442016D}" type="parTrans" cxnId="{395DDEFC-ED44-4111-88D1-134DA3731FE1}">
      <dgm:prSet/>
      <dgm:spPr/>
      <dgm:t>
        <a:bodyPr/>
        <a:lstStyle/>
        <a:p>
          <a:endParaRPr lang="zh-TW" altLang="en-US"/>
        </a:p>
      </dgm:t>
    </dgm:pt>
    <dgm:pt modelId="{92AF950C-CA41-4DC8-A4AF-6B7BB07D3588}" type="sibTrans" cxnId="{395DDEFC-ED44-4111-88D1-134DA3731FE1}">
      <dgm:prSet/>
      <dgm:spPr/>
      <dgm:t>
        <a:bodyPr/>
        <a:lstStyle/>
        <a:p>
          <a:endParaRPr lang="zh-TW" altLang="en-US"/>
        </a:p>
      </dgm:t>
    </dgm:pt>
    <dgm:pt modelId="{17C72C99-5C0F-48B8-84FB-2667A4A9A919}" type="pres">
      <dgm:prSet presAssocID="{42DE7A79-7CE1-4102-B0E9-0211BD951C8F}" presName="Name0" presStyleCnt="0">
        <dgm:presLayoutVars>
          <dgm:chMax val="2"/>
          <dgm:chPref val="2"/>
          <dgm:dir/>
          <dgm:animOne/>
          <dgm:resizeHandles val="exact"/>
        </dgm:presLayoutVars>
      </dgm:prSet>
      <dgm:spPr/>
    </dgm:pt>
    <dgm:pt modelId="{7E7279DB-C5CB-46A8-8356-D08B6667CE14}" type="pres">
      <dgm:prSet presAssocID="{42DE7A79-7CE1-4102-B0E9-0211BD951C8F}" presName="Background" presStyleLbl="bgImgPlace1" presStyleIdx="0" presStyleCnt="1" custLinFactNeighborX="-3165" custLinFactNeighborY="-1818"/>
      <dgm:spPr/>
    </dgm:pt>
    <dgm:pt modelId="{BE5085B8-B214-405B-B37B-F4FE979B472E}" type="pres">
      <dgm:prSet presAssocID="{42DE7A79-7CE1-4102-B0E9-0211BD951C8F}" presName="ParentText1" presStyleLbl="revTx" presStyleIdx="0" presStyleCnt="2" custLinFactNeighborX="-2881" custLinFactNeighborY="-2009">
        <dgm:presLayoutVars>
          <dgm:chMax val="0"/>
          <dgm:chPref val="0"/>
          <dgm:bulletEnabled val="1"/>
        </dgm:presLayoutVars>
      </dgm:prSet>
      <dgm:spPr/>
    </dgm:pt>
    <dgm:pt modelId="{5BBD4BA5-AD03-4799-962E-1DE52A8A79DF}" type="pres">
      <dgm:prSet presAssocID="{42DE7A79-7CE1-4102-B0E9-0211BD951C8F}" presName="ParentText2" presStyleLbl="revTx" presStyleIdx="1" presStyleCnt="2">
        <dgm:presLayoutVars>
          <dgm:chMax val="0"/>
          <dgm:chPref val="0"/>
          <dgm:bulletEnabled val="1"/>
        </dgm:presLayoutVars>
      </dgm:prSet>
      <dgm:spPr/>
    </dgm:pt>
    <dgm:pt modelId="{0BBC8CA5-BAFD-4DA0-B519-9369B36E9B02}" type="pres">
      <dgm:prSet presAssocID="{42DE7A79-7CE1-4102-B0E9-0211BD951C8F}" presName="Plus" presStyleLbl="alignNode1" presStyleIdx="0" presStyleCnt="2" custLinFactNeighborX="-19243" custLinFactNeighborY="-3436"/>
      <dgm:spPr>
        <a:solidFill>
          <a:srgbClr val="FF0000"/>
        </a:solidFill>
      </dgm:spPr>
    </dgm:pt>
    <dgm:pt modelId="{074AE1D7-2952-44D8-BBDD-5AC4801FBD60}" type="pres">
      <dgm:prSet presAssocID="{42DE7A79-7CE1-4102-B0E9-0211BD951C8F}" presName="Minus" presStyleLbl="alignNode1" presStyleIdx="1" presStyleCnt="2" custLinFactNeighborX="730" custLinFactNeighborY="-23439"/>
      <dgm:spPr>
        <a:solidFill>
          <a:schemeClr val="accent6"/>
        </a:solidFill>
      </dgm:spPr>
    </dgm:pt>
    <dgm:pt modelId="{62866E7F-EE11-41EB-8DB9-3D12007C2278}" type="pres">
      <dgm:prSet presAssocID="{42DE7A79-7CE1-4102-B0E9-0211BD951C8F}" presName="Divider" presStyleLbl="parChTrans1D1" presStyleIdx="0" presStyleCnt="1"/>
      <dgm:spPr/>
    </dgm:pt>
  </dgm:ptLst>
  <dgm:cxnLst>
    <dgm:cxn modelId="{189AD734-AD65-434D-B23D-870A66D8411E}" srcId="{42DE7A79-7CE1-4102-B0E9-0211BD951C8F}" destId="{0AC99B93-0E69-4D76-864F-F44DB379BE23}" srcOrd="0" destOrd="0" parTransId="{DA4DE012-3837-4873-96CB-0AE188B4F2A6}" sibTransId="{BE96EB39-6B6A-42C6-BC28-D196D8E53852}"/>
    <dgm:cxn modelId="{2DD1AA65-EFDB-4F91-AE12-E4E3736846B3}" type="presOf" srcId="{F2F31B11-5D18-46E2-8D31-C4A5B38A999C}" destId="{5BBD4BA5-AD03-4799-962E-1DE52A8A79DF}" srcOrd="0" destOrd="0" presId="urn:microsoft.com/office/officeart/2009/3/layout/PlusandMinus"/>
    <dgm:cxn modelId="{95E87146-FB4F-48E5-8DA4-B578335C80BB}" srcId="{42DE7A79-7CE1-4102-B0E9-0211BD951C8F}" destId="{F2F31B11-5D18-46E2-8D31-C4A5B38A999C}" srcOrd="1" destOrd="0" parTransId="{D460DEB2-3995-4565-A5AF-545005B08844}" sibTransId="{9DDB6236-E90F-4932-AC09-6F208F2A47F7}"/>
    <dgm:cxn modelId="{E4512CCB-6277-49E6-AEF6-ED2805155C2C}" type="presOf" srcId="{0AC99B93-0E69-4D76-864F-F44DB379BE23}" destId="{BE5085B8-B214-405B-B37B-F4FE979B472E}" srcOrd="0" destOrd="0" presId="urn:microsoft.com/office/officeart/2009/3/layout/PlusandMinus"/>
    <dgm:cxn modelId="{7C068AE7-FEDC-43FA-BF1D-453DBD5D0F5E}" type="presOf" srcId="{42DE7A79-7CE1-4102-B0E9-0211BD951C8F}" destId="{17C72C99-5C0F-48B8-84FB-2667A4A9A919}" srcOrd="0" destOrd="0" presId="urn:microsoft.com/office/officeart/2009/3/layout/PlusandMinus"/>
    <dgm:cxn modelId="{52DFA9EE-8F1D-4EB0-81BF-270AA0F0754B}" srcId="{42DE7A79-7CE1-4102-B0E9-0211BD951C8F}" destId="{F4C892E9-DE13-4E1C-9946-808C92EBF880}" srcOrd="2" destOrd="0" parTransId="{81176F69-DDF8-4337-966C-41C7568EDD68}" sibTransId="{D979291D-A46F-4DBE-8D89-42491A0E3285}"/>
    <dgm:cxn modelId="{395DDEFC-ED44-4111-88D1-134DA3731FE1}" srcId="{42DE7A79-7CE1-4102-B0E9-0211BD951C8F}" destId="{BD995939-C297-4FE6-AD59-286987579343}" srcOrd="3" destOrd="0" parTransId="{747072EE-03B0-4E95-B180-E4D6D442016D}" sibTransId="{92AF950C-CA41-4DC8-A4AF-6B7BB07D3588}"/>
    <dgm:cxn modelId="{7CB53E8C-C8FE-4662-90B2-A51B399685CB}" type="presParOf" srcId="{17C72C99-5C0F-48B8-84FB-2667A4A9A919}" destId="{7E7279DB-C5CB-46A8-8356-D08B6667CE14}" srcOrd="0" destOrd="0" presId="urn:microsoft.com/office/officeart/2009/3/layout/PlusandMinus"/>
    <dgm:cxn modelId="{DEBD6B03-5ED0-4B85-B8DD-CE2A7D65522D}" type="presParOf" srcId="{17C72C99-5C0F-48B8-84FB-2667A4A9A919}" destId="{BE5085B8-B214-405B-B37B-F4FE979B472E}" srcOrd="1" destOrd="0" presId="urn:microsoft.com/office/officeart/2009/3/layout/PlusandMinus"/>
    <dgm:cxn modelId="{ADAA44AA-731F-4381-BC78-AF413D63C414}" type="presParOf" srcId="{17C72C99-5C0F-48B8-84FB-2667A4A9A919}" destId="{5BBD4BA5-AD03-4799-962E-1DE52A8A79DF}" srcOrd="2" destOrd="0" presId="urn:microsoft.com/office/officeart/2009/3/layout/PlusandMinus"/>
    <dgm:cxn modelId="{AD66C443-38A7-4BA3-A4DD-25C691338832}" type="presParOf" srcId="{17C72C99-5C0F-48B8-84FB-2667A4A9A919}" destId="{0BBC8CA5-BAFD-4DA0-B519-9369B36E9B02}" srcOrd="3" destOrd="0" presId="urn:microsoft.com/office/officeart/2009/3/layout/PlusandMinus"/>
    <dgm:cxn modelId="{0A5D8E87-6B80-41B5-942F-408FFD83B39B}" type="presParOf" srcId="{17C72C99-5C0F-48B8-84FB-2667A4A9A919}" destId="{074AE1D7-2952-44D8-BBDD-5AC4801FBD60}" srcOrd="4" destOrd="0" presId="urn:microsoft.com/office/officeart/2009/3/layout/PlusandMinus"/>
    <dgm:cxn modelId="{05973A65-B74F-462D-B489-E903E4F1E8C3}" type="presParOf" srcId="{17C72C99-5C0F-48B8-84FB-2667A4A9A919}" destId="{62866E7F-EE11-41EB-8DB9-3D12007C2278}" srcOrd="5" destOrd="0" presId="urn:microsoft.com/office/officeart/2009/3/layout/PlusandMinu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7279DB-C5CB-46A8-8356-D08B6667CE14}">
      <dsp:nvSpPr>
        <dsp:cNvPr id="0" name=""/>
        <dsp:cNvSpPr/>
      </dsp:nvSpPr>
      <dsp:spPr>
        <a:xfrm>
          <a:off x="1607177" y="766306"/>
          <a:ext cx="7737589" cy="3998739"/>
        </a:xfrm>
        <a:prstGeom prst="rect">
          <a:avLst/>
        </a:prstGeom>
        <a:solidFill>
          <a:schemeClr val="accent1">
            <a:tint val="5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5085B8-B214-405B-B37B-F4FE979B472E}">
      <dsp:nvSpPr>
        <dsp:cNvPr id="0" name=""/>
        <dsp:cNvSpPr/>
      </dsp:nvSpPr>
      <dsp:spPr>
        <a:xfrm>
          <a:off x="1979793" y="1237935"/>
          <a:ext cx="3593087" cy="3420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1066800">
            <a:lnSpc>
              <a:spcPct val="90000"/>
            </a:lnSpc>
            <a:spcBef>
              <a:spcPct val="0"/>
            </a:spcBef>
            <a:spcAft>
              <a:spcPct val="35000"/>
            </a:spcAft>
            <a:buNone/>
          </a:pPr>
          <a:r>
            <a:rPr lang="zh-TW" altLang="en-US" sz="2400" kern="1200" dirty="0">
              <a:latin typeface="標楷體" panose="03000509000000000000" pitchFamily="65" charset="-120"/>
              <a:ea typeface="標楷體" panose="03000509000000000000" pitchFamily="65" charset="-120"/>
            </a:rPr>
            <a:t>鴻海在美設廠，獲得</a:t>
          </a:r>
          <a:r>
            <a:rPr lang="en-US" altLang="zh-TW" sz="2400" kern="1200" dirty="0">
              <a:latin typeface="標楷體" panose="03000509000000000000" pitchFamily="65" charset="-120"/>
              <a:ea typeface="標楷體" panose="03000509000000000000" pitchFamily="65" charset="-120"/>
            </a:rPr>
            <a:t>600~900</a:t>
          </a:r>
          <a:r>
            <a:rPr lang="zh-TW" altLang="en-US" sz="2400" kern="1200" dirty="0">
              <a:latin typeface="標楷體" panose="03000509000000000000" pitchFamily="65" charset="-120"/>
              <a:ea typeface="標楷體" panose="03000509000000000000" pitchFamily="65" charset="-120"/>
            </a:rPr>
            <a:t>億的減稅方案</a:t>
          </a:r>
          <a:endParaRPr lang="en-US" altLang="zh-TW" sz="2400" kern="1200" dirty="0">
            <a:latin typeface="標楷體" panose="03000509000000000000" pitchFamily="65" charset="-120"/>
            <a:ea typeface="標楷體" panose="03000509000000000000" pitchFamily="65" charset="-120"/>
          </a:endParaRPr>
        </a:p>
        <a:p>
          <a:pPr marL="0" lvl="0" indent="0" algn="l" defTabSz="1066800">
            <a:lnSpc>
              <a:spcPct val="90000"/>
            </a:lnSpc>
            <a:spcBef>
              <a:spcPct val="0"/>
            </a:spcBef>
            <a:spcAft>
              <a:spcPct val="35000"/>
            </a:spcAft>
            <a:buNone/>
          </a:pPr>
          <a:endParaRPr lang="en-US" altLang="zh-TW" sz="2400" kern="1200" dirty="0">
            <a:latin typeface="標楷體" panose="03000509000000000000" pitchFamily="65" charset="-120"/>
            <a:ea typeface="標楷體" panose="03000509000000000000" pitchFamily="65" charset="-120"/>
          </a:endParaRPr>
        </a:p>
        <a:p>
          <a:pPr marL="0" lvl="0" indent="0" algn="l" defTabSz="1066800">
            <a:lnSpc>
              <a:spcPct val="90000"/>
            </a:lnSpc>
            <a:spcBef>
              <a:spcPct val="0"/>
            </a:spcBef>
            <a:spcAft>
              <a:spcPct val="35000"/>
            </a:spcAft>
            <a:buNone/>
          </a:pPr>
          <a:r>
            <a:rPr lang="zh-TW" altLang="en-US" sz="2400" kern="1200" dirty="0">
              <a:latin typeface="標楷體" panose="03000509000000000000" pitchFamily="65" charset="-120"/>
              <a:ea typeface="標楷體" panose="03000509000000000000" pitchFamily="65" charset="-120"/>
            </a:rPr>
            <a:t>節省掉</a:t>
          </a:r>
          <a:r>
            <a:rPr lang="en-US" altLang="zh-TW" sz="2400" kern="1200" dirty="0">
              <a:latin typeface="標楷體" panose="03000509000000000000" pitchFamily="65" charset="-120"/>
              <a:ea typeface="標楷體" panose="03000509000000000000" pitchFamily="65" charset="-120"/>
            </a:rPr>
            <a:t>4.5%</a:t>
          </a:r>
          <a:r>
            <a:rPr lang="zh-TW" altLang="en-US" sz="2400" kern="1200" dirty="0">
              <a:latin typeface="標楷體" panose="03000509000000000000" pitchFamily="65" charset="-120"/>
              <a:ea typeface="標楷體" panose="03000509000000000000" pitchFamily="65" charset="-120"/>
            </a:rPr>
            <a:t>的關稅，降低物流成本</a:t>
          </a:r>
          <a:endParaRPr lang="en-US" altLang="zh-TW" sz="2400" kern="1200" dirty="0">
            <a:latin typeface="標楷體" panose="03000509000000000000" pitchFamily="65" charset="-120"/>
            <a:ea typeface="標楷體" panose="03000509000000000000" pitchFamily="65" charset="-120"/>
          </a:endParaRPr>
        </a:p>
        <a:p>
          <a:pPr marL="0" lvl="0" indent="0" algn="l" defTabSz="1066800">
            <a:lnSpc>
              <a:spcPct val="90000"/>
            </a:lnSpc>
            <a:spcBef>
              <a:spcPct val="0"/>
            </a:spcBef>
            <a:spcAft>
              <a:spcPct val="35000"/>
            </a:spcAft>
            <a:buNone/>
          </a:pPr>
          <a:endParaRPr lang="zh-TW" altLang="en-US" sz="2400" kern="1200" dirty="0">
            <a:latin typeface="標楷體" panose="03000509000000000000" pitchFamily="65" charset="-120"/>
            <a:ea typeface="標楷體" panose="03000509000000000000" pitchFamily="65" charset="-120"/>
          </a:endParaRPr>
        </a:p>
      </dsp:txBody>
      <dsp:txXfrm>
        <a:off x="1979793" y="1237935"/>
        <a:ext cx="3593087" cy="3420872"/>
      </dsp:txXfrm>
    </dsp:sp>
    <dsp:sp modelId="{5BBD4BA5-AD03-4799-962E-1DE52A8A79DF}">
      <dsp:nvSpPr>
        <dsp:cNvPr id="0" name=""/>
        <dsp:cNvSpPr/>
      </dsp:nvSpPr>
      <dsp:spPr>
        <a:xfrm>
          <a:off x="5756442" y="1306661"/>
          <a:ext cx="3593087" cy="3420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0" lvl="0" indent="0" algn="l" defTabSz="2889250">
            <a:lnSpc>
              <a:spcPct val="90000"/>
            </a:lnSpc>
            <a:spcBef>
              <a:spcPct val="0"/>
            </a:spcBef>
            <a:spcAft>
              <a:spcPct val="35000"/>
            </a:spcAft>
            <a:buNone/>
          </a:pPr>
          <a:endParaRPr lang="zh-TW" altLang="en-US" sz="6500" kern="1200" dirty="0"/>
        </a:p>
      </dsp:txBody>
      <dsp:txXfrm>
        <a:off x="5756442" y="1306661"/>
        <a:ext cx="3593087" cy="3420872"/>
      </dsp:txXfrm>
    </dsp:sp>
    <dsp:sp modelId="{0BBC8CA5-BAFD-4DA0-B519-9369B36E9B02}">
      <dsp:nvSpPr>
        <dsp:cNvPr id="0" name=""/>
        <dsp:cNvSpPr/>
      </dsp:nvSpPr>
      <dsp:spPr>
        <a:xfrm>
          <a:off x="760688" y="0"/>
          <a:ext cx="1511942" cy="1511942"/>
        </a:xfrm>
        <a:prstGeom prst="plus">
          <a:avLst>
            <a:gd name="adj" fmla="val 32810"/>
          </a:avLst>
        </a:prstGeom>
        <a:solidFill>
          <a:srgbClr val="FF0000"/>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4AE1D7-2952-44D8-BBDD-5AC4801FBD60}">
      <dsp:nvSpPr>
        <dsp:cNvPr id="0" name=""/>
        <dsp:cNvSpPr/>
      </dsp:nvSpPr>
      <dsp:spPr>
        <a:xfrm>
          <a:off x="8532795" y="468198"/>
          <a:ext cx="1423004" cy="487651"/>
        </a:xfrm>
        <a:prstGeom prst="rect">
          <a:avLst/>
        </a:prstGeom>
        <a:solidFill>
          <a:schemeClr val="accent6"/>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866E7F-EE11-41EB-8DB9-3D12007C2278}">
      <dsp:nvSpPr>
        <dsp:cNvPr id="0" name=""/>
        <dsp:cNvSpPr/>
      </dsp:nvSpPr>
      <dsp:spPr>
        <a:xfrm>
          <a:off x="5720867" y="1313975"/>
          <a:ext cx="889" cy="3267262"/>
        </a:xfrm>
        <a:prstGeom prst="line">
          <a:avLst/>
        </a:pr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029EE1-9DFC-4898-B056-1769C4735C9A}" type="datetimeFigureOut">
              <a:rPr lang="zh-TW" altLang="en-US" smtClean="0"/>
              <a:t>2017/10/27</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36D9B0-CA5C-45AB-BF9A-C0BCA89437F0}" type="slidenum">
              <a:rPr lang="zh-TW" altLang="en-US" smtClean="0"/>
              <a:t>‹#›</a:t>
            </a:fld>
            <a:endParaRPr lang="zh-TW" altLang="en-US"/>
          </a:p>
        </p:txBody>
      </p:sp>
    </p:spTree>
    <p:extLst>
      <p:ext uri="{BB962C8B-B14F-4D97-AF65-F5344CB8AC3E}">
        <p14:creationId xmlns:p14="http://schemas.microsoft.com/office/powerpoint/2010/main" val="3469595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政策與法令，是一個國家能不能變成一個強國至關重要的關鍵，凡是任何的商業活動，政府都會扮演至關重要的角色，好的國家都會制定好的規範，使國家富強。</a:t>
            </a:r>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15</a:t>
            </a:fld>
            <a:endParaRPr lang="zh-TW" altLang="en-US"/>
          </a:p>
        </p:txBody>
      </p:sp>
    </p:spTree>
    <p:extLst>
      <p:ext uri="{BB962C8B-B14F-4D97-AF65-F5344CB8AC3E}">
        <p14:creationId xmlns:p14="http://schemas.microsoft.com/office/powerpoint/2010/main" val="3792052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29</a:t>
            </a:fld>
            <a:endParaRPr lang="zh-TW" altLang="en-US"/>
          </a:p>
        </p:txBody>
      </p:sp>
    </p:spTree>
    <p:extLst>
      <p:ext uri="{BB962C8B-B14F-4D97-AF65-F5344CB8AC3E}">
        <p14:creationId xmlns:p14="http://schemas.microsoft.com/office/powerpoint/2010/main" val="3627641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ANTI-TRUST</a:t>
            </a:r>
            <a:r>
              <a:rPr lang="zh-TW" altLang="en-US" dirty="0"/>
              <a:t>是什麼？</a:t>
            </a:r>
            <a:endParaRPr lang="en-US" altLang="zh-TW" dirty="0"/>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30</a:t>
            </a:fld>
            <a:endParaRPr lang="zh-TW" altLang="en-US"/>
          </a:p>
        </p:txBody>
      </p:sp>
    </p:spTree>
    <p:extLst>
      <p:ext uri="{BB962C8B-B14F-4D97-AF65-F5344CB8AC3E}">
        <p14:creationId xmlns:p14="http://schemas.microsoft.com/office/powerpoint/2010/main" val="1821333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33</a:t>
            </a:fld>
            <a:endParaRPr lang="zh-TW" altLang="en-US"/>
          </a:p>
        </p:txBody>
      </p:sp>
    </p:spTree>
    <p:extLst>
      <p:ext uri="{BB962C8B-B14F-4D97-AF65-F5344CB8AC3E}">
        <p14:creationId xmlns:p14="http://schemas.microsoft.com/office/powerpoint/2010/main" val="2036265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40</a:t>
            </a:fld>
            <a:endParaRPr lang="zh-TW" altLang="en-US"/>
          </a:p>
        </p:txBody>
      </p:sp>
    </p:spTree>
    <p:extLst>
      <p:ext uri="{BB962C8B-B14F-4D97-AF65-F5344CB8AC3E}">
        <p14:creationId xmlns:p14="http://schemas.microsoft.com/office/powerpoint/2010/main" val="1953546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政策如何影響產業？我大致簡單分成兩種：稅負以及非稅負 這兩種。</a:t>
            </a:r>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20</a:t>
            </a:fld>
            <a:endParaRPr lang="zh-TW" altLang="en-US"/>
          </a:p>
        </p:txBody>
      </p:sp>
    </p:spTree>
    <p:extLst>
      <p:ext uri="{BB962C8B-B14F-4D97-AF65-F5344CB8AC3E}">
        <p14:creationId xmlns:p14="http://schemas.microsoft.com/office/powerpoint/2010/main" val="1741221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影響最多的為何：大部分已稅負占大宗，政府相關輔助為二，以及其他剩下的資源例如：人力，水力，地利等等</a:t>
            </a:r>
            <a:r>
              <a:rPr lang="en-US" altLang="zh-TW" dirty="0"/>
              <a:t>……</a:t>
            </a:r>
            <a:endParaRPr lang="zh-TW" altLang="en-US" dirty="0"/>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21</a:t>
            </a:fld>
            <a:endParaRPr lang="zh-TW" altLang="en-US"/>
          </a:p>
        </p:txBody>
      </p:sp>
    </p:spTree>
    <p:extLst>
      <p:ext uri="{BB962C8B-B14F-4D97-AF65-F5344CB8AC3E}">
        <p14:creationId xmlns:p14="http://schemas.microsoft.com/office/powerpoint/2010/main" val="1041987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以稅負之名的有：鴻海設廠減稅方案，以及美國政府提出的</a:t>
            </a:r>
            <a:r>
              <a:rPr lang="en-US" altLang="zh-TW" dirty="0"/>
              <a:t>4.5%</a:t>
            </a:r>
            <a:r>
              <a:rPr lang="zh-TW" altLang="en-US" dirty="0"/>
              <a:t>關稅減免的政策。</a:t>
            </a:r>
            <a:endParaRPr lang="en-US" altLang="zh-TW" dirty="0"/>
          </a:p>
          <a:p>
            <a:endParaRPr lang="en-US" altLang="zh-TW" dirty="0"/>
          </a:p>
          <a:p>
            <a:r>
              <a:rPr lang="zh-TW" altLang="en-US" dirty="0"/>
              <a:t>那麼相反的：台灣股利稅太高，外資也會傾向做避稅的動作。比如：除權息前賣股轉買</a:t>
            </a:r>
            <a:r>
              <a:rPr lang="en-US" altLang="zh-TW" dirty="0"/>
              <a:t>ETF</a:t>
            </a:r>
            <a:r>
              <a:rPr lang="zh-TW" altLang="en-US" dirty="0"/>
              <a:t>或展延行權證避稅。</a:t>
            </a:r>
            <a:endParaRPr lang="en-US" altLang="zh-TW" dirty="0"/>
          </a:p>
          <a:p>
            <a:endParaRPr lang="en-US" altLang="zh-TW" dirty="0"/>
          </a:p>
          <a:p>
            <a:r>
              <a:rPr lang="zh-TW" altLang="en-US" dirty="0"/>
              <a:t>外資是如何避稅的呢？他們會在除權息之前賣出股票，轉以買進</a:t>
            </a:r>
            <a:r>
              <a:rPr lang="en-US" altLang="zh-TW" dirty="0"/>
              <a:t>ETF</a:t>
            </a:r>
            <a:r>
              <a:rPr lang="zh-TW" altLang="en-US" dirty="0"/>
              <a:t>，展延型權證會貼權息的衍生性金融商品。</a:t>
            </a:r>
            <a:endParaRPr lang="en-US" altLang="zh-TW" dirty="0"/>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22</a:t>
            </a:fld>
            <a:endParaRPr lang="zh-TW" altLang="en-US"/>
          </a:p>
        </p:txBody>
      </p:sp>
    </p:spTree>
    <p:extLst>
      <p:ext uri="{BB962C8B-B14F-4D97-AF65-F5344CB8AC3E}">
        <p14:creationId xmlns:p14="http://schemas.microsoft.com/office/powerpoint/2010/main" val="2614443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鴻海設廠時，可以有當地水力發電使用權，以及必須雇用當地勞工的條款。</a:t>
            </a:r>
            <a:endParaRPr lang="en-US" altLang="zh-TW" dirty="0"/>
          </a:p>
          <a:p>
            <a:r>
              <a:rPr lang="zh-TW" altLang="en-US" dirty="0"/>
              <a:t>一例一休政策 </a:t>
            </a:r>
            <a:r>
              <a:rPr lang="en-US" altLang="zh-TW" dirty="0"/>
              <a:t>+</a:t>
            </a:r>
            <a:r>
              <a:rPr lang="zh-TW" altLang="en-US" dirty="0"/>
              <a:t> 台幣匯率使台股破萬點。</a:t>
            </a:r>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23</a:t>
            </a:fld>
            <a:endParaRPr lang="zh-TW" altLang="en-US"/>
          </a:p>
        </p:txBody>
      </p:sp>
    </p:spTree>
    <p:extLst>
      <p:ext uri="{BB962C8B-B14F-4D97-AF65-F5344CB8AC3E}">
        <p14:creationId xmlns:p14="http://schemas.microsoft.com/office/powerpoint/2010/main" val="1033206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接下來我們來看看這經典的案例：</a:t>
            </a:r>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24</a:t>
            </a:fld>
            <a:endParaRPr lang="zh-TW" altLang="en-US"/>
          </a:p>
        </p:txBody>
      </p:sp>
    </p:spTree>
    <p:extLst>
      <p:ext uri="{BB962C8B-B14F-4D97-AF65-F5344CB8AC3E}">
        <p14:creationId xmlns:p14="http://schemas.microsoft.com/office/powerpoint/2010/main" val="4287202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各位知道他是誰嗎？賈伯斯。</a:t>
            </a:r>
            <a:endParaRPr lang="en-US" altLang="zh-TW" dirty="0"/>
          </a:p>
          <a:p>
            <a:endParaRPr lang="en-US" altLang="zh-TW" dirty="0"/>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25</a:t>
            </a:fld>
            <a:endParaRPr lang="zh-TW" altLang="en-US"/>
          </a:p>
        </p:txBody>
      </p:sp>
    </p:spTree>
    <p:extLst>
      <p:ext uri="{BB962C8B-B14F-4D97-AF65-F5344CB8AC3E}">
        <p14:creationId xmlns:p14="http://schemas.microsoft.com/office/powerpoint/2010/main" val="3694496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在某一次</a:t>
            </a:r>
            <a:r>
              <a:rPr lang="en-US" altLang="zh-TW" dirty="0"/>
              <a:t>APPLE</a:t>
            </a:r>
            <a:r>
              <a:rPr lang="zh-TW" altLang="en-US" dirty="0"/>
              <a:t>產品發表會時。</a:t>
            </a:r>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26</a:t>
            </a:fld>
            <a:endParaRPr lang="zh-TW" altLang="en-US"/>
          </a:p>
        </p:txBody>
      </p:sp>
    </p:spTree>
    <p:extLst>
      <p:ext uri="{BB962C8B-B14F-4D97-AF65-F5344CB8AC3E}">
        <p14:creationId xmlns:p14="http://schemas.microsoft.com/office/powerpoint/2010/main" val="2408594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236D9B0-CA5C-45AB-BF9A-C0BCA89437F0}" type="slidenum">
              <a:rPr lang="zh-TW" altLang="en-US" smtClean="0"/>
              <a:t>28</a:t>
            </a:fld>
            <a:endParaRPr lang="zh-TW" altLang="en-US"/>
          </a:p>
        </p:txBody>
      </p:sp>
    </p:spTree>
    <p:extLst>
      <p:ext uri="{BB962C8B-B14F-4D97-AF65-F5344CB8AC3E}">
        <p14:creationId xmlns:p14="http://schemas.microsoft.com/office/powerpoint/2010/main" val="1024333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zh-TW" altLang="en-US"/>
              <a:t>按一下以編輯母片標題樣式</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8F36CA70-87DC-4D2A-89D4-B7AC723C2037}" type="datetimeFigureOut">
              <a:rPr lang="zh-TW" altLang="en-US" smtClean="0"/>
              <a:t>2017/10/27</a:t>
            </a:fld>
            <a:endParaRPr lang="zh-TW" altLang="en-US"/>
          </a:p>
        </p:txBody>
      </p:sp>
      <p:sp>
        <p:nvSpPr>
          <p:cNvPr id="5" name="Footer Placeholder 4"/>
          <p:cNvSpPr>
            <a:spLocks noGrp="1"/>
          </p:cNvSpPr>
          <p:nvPr>
            <p:ph type="ftr" sz="quarter" idx="11"/>
          </p:nvPr>
        </p:nvSpPr>
        <p:spPr>
          <a:xfrm>
            <a:off x="5332412" y="5883275"/>
            <a:ext cx="4324044" cy="365125"/>
          </a:xfrm>
        </p:spPr>
        <p:txBody>
          <a:bodyPr/>
          <a:lstStyle/>
          <a:p>
            <a:endParaRPr lang="zh-TW" altLang="en-US"/>
          </a:p>
        </p:txBody>
      </p:sp>
      <p:sp>
        <p:nvSpPr>
          <p:cNvPr id="6" name="Slide Number Placeholder 5"/>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962771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全景圖片 (含標題)">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8F36CA70-87DC-4D2A-89D4-B7AC723C2037}" type="datetimeFigureOut">
              <a:rPr lang="zh-TW" altLang="en-US" smtClean="0"/>
              <a:t>2017/10/27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150689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8F36CA70-87DC-4D2A-89D4-B7AC723C2037}" type="datetimeFigureOut">
              <a:rPr lang="zh-TW" altLang="en-US" smtClean="0"/>
              <a:t>2017/10/27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262650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zh-TW" altLang="en-US"/>
              <a:t>按一下以編輯母片標題樣式</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編輯母片文字樣式</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8F36CA70-87DC-4D2A-89D4-B7AC723C2037}" type="datetimeFigureOut">
              <a:rPr lang="zh-TW" altLang="en-US" smtClean="0"/>
              <a:t>2017/10/27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21447838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8F36CA70-87DC-4D2A-89D4-B7AC723C2037}" type="datetimeFigureOut">
              <a:rPr lang="zh-TW" altLang="en-US" smtClean="0"/>
              <a:t>2017/10/27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28585335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zh-TW" altLang="en-US"/>
              <a:t>按一下以編輯母片標題樣式</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zh-TW" altLang="en-US"/>
              <a:t>編輯母片文字樣式</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8F36CA70-87DC-4D2A-89D4-B7AC723C2037}" type="datetimeFigureOut">
              <a:rPr lang="zh-TW" altLang="en-US" smtClean="0"/>
              <a:t>2017/10/27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3058514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zh-TW" altLang="en-US"/>
              <a:t>按一下以編輯母片標題樣式</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zh-TW" altLang="en-US"/>
              <a:t>編輯母片文字樣式</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8F36CA70-87DC-4D2A-89D4-B7AC723C2037}" type="datetimeFigureOut">
              <a:rPr lang="zh-TW" altLang="en-US" smtClean="0"/>
              <a:t>2017/10/27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24674686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ncho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F36CA70-87DC-4D2A-89D4-B7AC723C2037}" type="datetimeFigureOut">
              <a:rPr lang="zh-TW" altLang="en-US" smtClean="0"/>
              <a:t>2017/10/27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9444607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F36CA70-87DC-4D2A-89D4-B7AC723C2037}" type="datetimeFigureOut">
              <a:rPr lang="zh-TW" altLang="en-US" smtClean="0"/>
              <a:t>2017/10/27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479333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nchor="ct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F36CA70-87DC-4D2A-89D4-B7AC723C2037}" type="datetimeFigureOut">
              <a:rPr lang="zh-TW" altLang="en-US" smtClean="0"/>
              <a:t>2017/10/27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a:xfrm>
            <a:off x="10951856" y="5867131"/>
            <a:ext cx="551167" cy="365125"/>
          </a:xfrm>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478915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8F36CA70-87DC-4D2A-89D4-B7AC723C2037}" type="datetimeFigureOut">
              <a:rPr lang="zh-TW" altLang="en-US" smtClean="0"/>
              <a:t>2017/10/27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4178386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8F36CA70-87DC-4D2A-89D4-B7AC723C2037}" type="datetimeFigureOut">
              <a:rPr lang="zh-TW" altLang="en-US" smtClean="0"/>
              <a:t>2017/10/27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425791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8F36CA70-87DC-4D2A-89D4-B7AC723C2037}" type="datetimeFigureOut">
              <a:rPr lang="zh-TW" altLang="en-US" smtClean="0"/>
              <a:t>2017/10/27</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1640591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8F36CA70-87DC-4D2A-89D4-B7AC723C2037}" type="datetimeFigureOut">
              <a:rPr lang="zh-TW" altLang="en-US" smtClean="0"/>
              <a:t>2017/10/27</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2758532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36CA70-87DC-4D2A-89D4-B7AC723C2037}" type="datetimeFigureOut">
              <a:rPr lang="zh-TW" altLang="en-US" smtClean="0"/>
              <a:t>2017/10/27</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2902252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zh-TW" altLang="en-US"/>
              <a:t>按一下以編輯母片標題樣式</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8F36CA70-87DC-4D2A-89D4-B7AC723C2037}" type="datetimeFigureOut">
              <a:rPr lang="zh-TW" altLang="en-US" smtClean="0"/>
              <a:t>2017/10/27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42639755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zh-TW" altLang="en-US"/>
              <a:t>按一下以編輯母片標題樣式</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8F36CA70-87DC-4D2A-89D4-B7AC723C2037}" type="datetimeFigureOut">
              <a:rPr lang="zh-TW" altLang="en-US" smtClean="0"/>
              <a:t>2017/10/27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1322045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F36CA70-87DC-4D2A-89D4-B7AC723C2037}" type="datetimeFigureOut">
              <a:rPr lang="zh-TW" altLang="en-US" smtClean="0"/>
              <a:t>2017/10/27</a:t>
            </a:fld>
            <a:endParaRPr lang="zh-TW" alt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zh-TW" alt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B46D9A9-B929-4114-B3C6-E8B62D9F51F7}" type="slidenum">
              <a:rPr lang="zh-TW" altLang="en-US" smtClean="0"/>
              <a:t>‹#›</a:t>
            </a:fld>
            <a:endParaRPr lang="zh-TW" altLang="en-US"/>
          </a:p>
        </p:txBody>
      </p:sp>
    </p:spTree>
    <p:extLst>
      <p:ext uri="{BB962C8B-B14F-4D97-AF65-F5344CB8AC3E}">
        <p14:creationId xmlns:p14="http://schemas.microsoft.com/office/powerpoint/2010/main" val="11487404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4.emf"/><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群組 26"/>
          <p:cNvGrpSpPr/>
          <p:nvPr/>
        </p:nvGrpSpPr>
        <p:grpSpPr>
          <a:xfrm>
            <a:off x="244828" y="67256"/>
            <a:ext cx="4339651" cy="994885"/>
            <a:chOff x="399207" y="568514"/>
            <a:chExt cx="4339651" cy="994885"/>
          </a:xfrm>
        </p:grpSpPr>
        <p:sp>
          <p:nvSpPr>
            <p:cNvPr id="26" name="文字方塊 25"/>
            <p:cNvSpPr txBox="1"/>
            <p:nvPr/>
          </p:nvSpPr>
          <p:spPr>
            <a:xfrm>
              <a:off x="427512" y="1009401"/>
              <a:ext cx="4275117" cy="553998"/>
            </a:xfrm>
            <a:prstGeom prst="rect">
              <a:avLst/>
            </a:prstGeom>
            <a:solidFill>
              <a:schemeClr val="bg1">
                <a:lumMod val="85000"/>
              </a:schemeClr>
            </a:solidFill>
          </p:spPr>
          <p:txBody>
            <a:bodyPr wrap="square" rtlCol="0">
              <a:spAutoFit/>
            </a:bodyPr>
            <a:lstStyle/>
            <a:p>
              <a:endParaRPr lang="zh-TW" altLang="en-US" sz="3000" dirty="0"/>
            </a:p>
          </p:txBody>
        </p:sp>
        <p:sp>
          <p:nvSpPr>
            <p:cNvPr id="24" name="矩形 23"/>
            <p:cNvSpPr/>
            <p:nvPr/>
          </p:nvSpPr>
          <p:spPr>
            <a:xfrm>
              <a:off x="399207" y="568514"/>
              <a:ext cx="4339651"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TW" altLang="en-US" sz="5400" b="1" dirty="0">
                  <a:ln w="11430"/>
                  <a:solidFill>
                    <a:srgbClr val="174BDF"/>
                  </a:solidFill>
                  <a:effectLst>
                    <a:outerShdw blurRad="50800" dist="39000" dir="5460000" algn="tl">
                      <a:srgbClr val="000000">
                        <a:alpha val="38000"/>
                      </a:srgbClr>
                    </a:outerShdw>
                    <a:reflection blurRad="6350" stA="55000" endA="300" endPos="45500" dir="5400000" sy="-100000" algn="bl" rotWithShape="0"/>
                  </a:effectLst>
                  <a:latin typeface="微軟正黑體" pitchFamily="34" charset="-120"/>
                  <a:ea typeface="微軟正黑體" pitchFamily="34" charset="-120"/>
                </a:rPr>
                <a:t>產業生命週期</a:t>
              </a:r>
            </a:p>
          </p:txBody>
        </p:sp>
      </p:grpSp>
      <p:sp>
        <p:nvSpPr>
          <p:cNvPr id="50" name="文字方塊 49"/>
          <p:cNvSpPr txBox="1"/>
          <p:nvPr/>
        </p:nvSpPr>
        <p:spPr>
          <a:xfrm>
            <a:off x="8963377" y="146755"/>
            <a:ext cx="2968979" cy="923330"/>
          </a:xfrm>
          <a:prstGeom prst="rect">
            <a:avLst/>
          </a:prstGeom>
          <a:noFill/>
        </p:spPr>
        <p:txBody>
          <a:bodyPr wrap="square" rtlCol="0">
            <a:spAutoFit/>
          </a:bodyPr>
          <a:lstStyle/>
          <a:p>
            <a:r>
              <a:rPr lang="zh-TW" altLang="en-US" dirty="0">
                <a:latin typeface="Times New Roman" pitchFamily="18" charset="0"/>
                <a:ea typeface="標楷體" pitchFamily="65" charset="-120"/>
                <a:cs typeface="Times New Roman" pitchFamily="18" charset="0"/>
              </a:rPr>
              <a:t>投資學</a:t>
            </a:r>
            <a:r>
              <a:rPr lang="en-US" altLang="zh-TW" dirty="0">
                <a:latin typeface="Times New Roman" pitchFamily="18" charset="0"/>
                <a:ea typeface="標楷體" pitchFamily="65" charset="-120"/>
                <a:cs typeface="Times New Roman" pitchFamily="18" charset="0"/>
              </a:rPr>
              <a:t>CH7</a:t>
            </a:r>
            <a:r>
              <a:rPr lang="zh-TW" altLang="en-US" dirty="0">
                <a:latin typeface="Times New Roman" pitchFamily="18" charset="0"/>
                <a:ea typeface="標楷體" pitchFamily="65" charset="-120"/>
                <a:cs typeface="Times New Roman" pitchFamily="18" charset="0"/>
              </a:rPr>
              <a:t>股票的基本分析</a:t>
            </a:r>
            <a:endParaRPr lang="en-US" altLang="zh-TW" dirty="0">
              <a:latin typeface="Times New Roman" pitchFamily="18" charset="0"/>
              <a:ea typeface="標楷體" pitchFamily="65" charset="-120"/>
              <a:cs typeface="Times New Roman" pitchFamily="18" charset="0"/>
            </a:endParaRPr>
          </a:p>
          <a:p>
            <a:r>
              <a:rPr lang="zh-TW" altLang="en-US" dirty="0">
                <a:latin typeface="Times New Roman" pitchFamily="18" charset="0"/>
                <a:ea typeface="標楷體" pitchFamily="65" charset="-120"/>
                <a:cs typeface="Times New Roman" pitchFamily="18" charset="0"/>
              </a:rPr>
              <a:t>會資三</a:t>
            </a:r>
            <a:r>
              <a:rPr lang="en-US" altLang="zh-TW" dirty="0">
                <a:latin typeface="Times New Roman" pitchFamily="18" charset="0"/>
                <a:ea typeface="標楷體" pitchFamily="65" charset="-120"/>
                <a:cs typeface="Times New Roman" pitchFamily="18" charset="0"/>
              </a:rPr>
              <a:t>A    2310602023</a:t>
            </a:r>
          </a:p>
          <a:p>
            <a:r>
              <a:rPr lang="zh-TW" altLang="en-US" dirty="0">
                <a:latin typeface="Times New Roman" pitchFamily="18" charset="0"/>
                <a:ea typeface="標楷體" pitchFamily="65" charset="-120"/>
                <a:cs typeface="Times New Roman" pitchFamily="18" charset="0"/>
              </a:rPr>
              <a:t>王精美同學</a:t>
            </a:r>
          </a:p>
        </p:txBody>
      </p:sp>
      <p:grpSp>
        <p:nvGrpSpPr>
          <p:cNvPr id="160" name="群組 159"/>
          <p:cNvGrpSpPr/>
          <p:nvPr/>
        </p:nvGrpSpPr>
        <p:grpSpPr>
          <a:xfrm>
            <a:off x="1567542" y="1933103"/>
            <a:ext cx="10063033" cy="4758751"/>
            <a:chOff x="296614" y="1332089"/>
            <a:chExt cx="11333962" cy="5359766"/>
          </a:xfrm>
        </p:grpSpPr>
        <p:grpSp>
          <p:nvGrpSpPr>
            <p:cNvPr id="106" name="组合 58"/>
            <p:cNvGrpSpPr/>
            <p:nvPr/>
          </p:nvGrpSpPr>
          <p:grpSpPr>
            <a:xfrm rot="19998772">
              <a:off x="8464126" y="2469686"/>
              <a:ext cx="1366420" cy="1323382"/>
              <a:chOff x="3532407" y="3591481"/>
              <a:chExt cx="1008062" cy="976311"/>
            </a:xfrm>
          </p:grpSpPr>
          <p:sp>
            <p:nvSpPr>
              <p:cNvPr id="107" name="Freeform 5"/>
              <p:cNvSpPr>
                <a:spLocks/>
              </p:cNvSpPr>
              <p:nvPr/>
            </p:nvSpPr>
            <p:spPr bwMode="auto">
              <a:xfrm>
                <a:off x="4010244" y="3754993"/>
                <a:ext cx="530225" cy="433387"/>
              </a:xfrm>
              <a:custGeom>
                <a:avLst/>
                <a:gdLst>
                  <a:gd name="T0" fmla="*/ 0 w 211"/>
                  <a:gd name="T1" fmla="*/ 127 h 173"/>
                  <a:gd name="T2" fmla="*/ 92 w 211"/>
                  <a:gd name="T3" fmla="*/ 29 h 173"/>
                  <a:gd name="T4" fmla="*/ 126 w 211"/>
                  <a:gd name="T5" fmla="*/ 167 h 173"/>
                  <a:gd name="T6" fmla="*/ 0 w 211"/>
                  <a:gd name="T7" fmla="*/ 127 h 173"/>
                </a:gdLst>
                <a:ahLst/>
                <a:cxnLst>
                  <a:cxn ang="0">
                    <a:pos x="T0" y="T1"/>
                  </a:cxn>
                  <a:cxn ang="0">
                    <a:pos x="T2" y="T3"/>
                  </a:cxn>
                  <a:cxn ang="0">
                    <a:pos x="T4" y="T5"/>
                  </a:cxn>
                  <a:cxn ang="0">
                    <a:pos x="T6" y="T7"/>
                  </a:cxn>
                </a:cxnLst>
                <a:rect l="0" t="0" r="r" b="b"/>
                <a:pathLst>
                  <a:path w="211" h="173">
                    <a:moveTo>
                      <a:pt x="0" y="127"/>
                    </a:moveTo>
                    <a:cubicBezTo>
                      <a:pt x="0" y="127"/>
                      <a:pt x="41" y="50"/>
                      <a:pt x="92" y="29"/>
                    </a:cubicBezTo>
                    <a:cubicBezTo>
                      <a:pt x="160" y="0"/>
                      <a:pt x="211" y="157"/>
                      <a:pt x="126" y="167"/>
                    </a:cubicBezTo>
                    <a:cubicBezTo>
                      <a:pt x="61" y="173"/>
                      <a:pt x="0" y="127"/>
                      <a:pt x="0" y="127"/>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8" name="Freeform 6"/>
              <p:cNvSpPr>
                <a:spLocks/>
              </p:cNvSpPr>
              <p:nvPr/>
            </p:nvSpPr>
            <p:spPr bwMode="auto">
              <a:xfrm>
                <a:off x="3937219" y="4074080"/>
                <a:ext cx="454025" cy="493712"/>
              </a:xfrm>
              <a:custGeom>
                <a:avLst/>
                <a:gdLst>
                  <a:gd name="T0" fmla="*/ 29 w 181"/>
                  <a:gd name="T1" fmla="*/ 0 h 197"/>
                  <a:gd name="T2" fmla="*/ 150 w 181"/>
                  <a:gd name="T3" fmla="*/ 57 h 197"/>
                  <a:gd name="T4" fmla="*/ 28 w 181"/>
                  <a:gd name="T5" fmla="*/ 129 h 197"/>
                  <a:gd name="T6" fmla="*/ 29 w 181"/>
                  <a:gd name="T7" fmla="*/ 0 h 197"/>
                </a:gdLst>
                <a:ahLst/>
                <a:cxnLst>
                  <a:cxn ang="0">
                    <a:pos x="T0" y="T1"/>
                  </a:cxn>
                  <a:cxn ang="0">
                    <a:pos x="T2" y="T3"/>
                  </a:cxn>
                  <a:cxn ang="0">
                    <a:pos x="T4" y="T5"/>
                  </a:cxn>
                  <a:cxn ang="0">
                    <a:pos x="T6" y="T7"/>
                  </a:cxn>
                </a:cxnLst>
                <a:rect l="0" t="0" r="r" b="b"/>
                <a:pathLst>
                  <a:path w="181" h="197">
                    <a:moveTo>
                      <a:pt x="29" y="0"/>
                    </a:moveTo>
                    <a:cubicBezTo>
                      <a:pt x="29" y="0"/>
                      <a:pt x="119" y="11"/>
                      <a:pt x="150" y="57"/>
                    </a:cubicBezTo>
                    <a:cubicBezTo>
                      <a:pt x="181" y="103"/>
                      <a:pt x="60" y="197"/>
                      <a:pt x="28" y="129"/>
                    </a:cubicBezTo>
                    <a:cubicBezTo>
                      <a:pt x="0" y="71"/>
                      <a:pt x="29" y="0"/>
                      <a:pt x="29" y="0"/>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9" name="Freeform 7"/>
              <p:cNvSpPr>
                <a:spLocks/>
              </p:cNvSpPr>
              <p:nvPr/>
            </p:nvSpPr>
            <p:spPr bwMode="auto">
              <a:xfrm>
                <a:off x="3562570" y="4075668"/>
                <a:ext cx="485775" cy="452437"/>
              </a:xfrm>
              <a:custGeom>
                <a:avLst/>
                <a:gdLst>
                  <a:gd name="T0" fmla="*/ 179 w 193"/>
                  <a:gd name="T1" fmla="*/ 4 h 180"/>
                  <a:gd name="T2" fmla="*/ 163 w 193"/>
                  <a:gd name="T3" fmla="*/ 133 h 180"/>
                  <a:gd name="T4" fmla="*/ 49 w 193"/>
                  <a:gd name="T5" fmla="*/ 50 h 180"/>
                  <a:gd name="T6" fmla="*/ 179 w 193"/>
                  <a:gd name="T7" fmla="*/ 4 h 180"/>
                </a:gdLst>
                <a:ahLst/>
                <a:cxnLst>
                  <a:cxn ang="0">
                    <a:pos x="T0" y="T1"/>
                  </a:cxn>
                  <a:cxn ang="0">
                    <a:pos x="T2" y="T3"/>
                  </a:cxn>
                  <a:cxn ang="0">
                    <a:pos x="T4" y="T5"/>
                  </a:cxn>
                  <a:cxn ang="0">
                    <a:pos x="T6" y="T7"/>
                  </a:cxn>
                </a:cxnLst>
                <a:rect l="0" t="0" r="r" b="b"/>
                <a:pathLst>
                  <a:path w="193" h="180">
                    <a:moveTo>
                      <a:pt x="179" y="4"/>
                    </a:moveTo>
                    <a:cubicBezTo>
                      <a:pt x="179" y="4"/>
                      <a:pt x="193" y="86"/>
                      <a:pt x="163" y="133"/>
                    </a:cubicBezTo>
                    <a:cubicBezTo>
                      <a:pt x="133" y="180"/>
                      <a:pt x="0" y="106"/>
                      <a:pt x="49" y="50"/>
                    </a:cubicBezTo>
                    <a:cubicBezTo>
                      <a:pt x="91" y="0"/>
                      <a:pt x="179" y="4"/>
                      <a:pt x="179" y="4"/>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0" name="Freeform 8"/>
              <p:cNvSpPr>
                <a:spLocks/>
              </p:cNvSpPr>
              <p:nvPr/>
            </p:nvSpPr>
            <p:spPr bwMode="auto">
              <a:xfrm>
                <a:off x="3532407" y="3724830"/>
                <a:ext cx="477837" cy="457200"/>
              </a:xfrm>
              <a:custGeom>
                <a:avLst/>
                <a:gdLst>
                  <a:gd name="T0" fmla="*/ 190 w 190"/>
                  <a:gd name="T1" fmla="*/ 139 h 182"/>
                  <a:gd name="T2" fmla="*/ 59 w 190"/>
                  <a:gd name="T3" fmla="*/ 175 h 182"/>
                  <a:gd name="T4" fmla="*/ 106 w 190"/>
                  <a:gd name="T5" fmla="*/ 32 h 182"/>
                  <a:gd name="T6" fmla="*/ 190 w 190"/>
                  <a:gd name="T7" fmla="*/ 139 h 182"/>
                </a:gdLst>
                <a:ahLst/>
                <a:cxnLst>
                  <a:cxn ang="0">
                    <a:pos x="T0" y="T1"/>
                  </a:cxn>
                  <a:cxn ang="0">
                    <a:pos x="T2" y="T3"/>
                  </a:cxn>
                  <a:cxn ang="0">
                    <a:pos x="T4" y="T5"/>
                  </a:cxn>
                  <a:cxn ang="0">
                    <a:pos x="T6" y="T7"/>
                  </a:cxn>
                </a:cxnLst>
                <a:rect l="0" t="0" r="r" b="b"/>
                <a:pathLst>
                  <a:path w="190" h="182">
                    <a:moveTo>
                      <a:pt x="190" y="139"/>
                    </a:moveTo>
                    <a:cubicBezTo>
                      <a:pt x="190" y="139"/>
                      <a:pt x="122" y="182"/>
                      <a:pt x="59" y="175"/>
                    </a:cubicBezTo>
                    <a:cubicBezTo>
                      <a:pt x="0" y="168"/>
                      <a:pt x="38" y="0"/>
                      <a:pt x="106" y="32"/>
                    </a:cubicBezTo>
                    <a:cubicBezTo>
                      <a:pt x="183" y="68"/>
                      <a:pt x="190" y="139"/>
                      <a:pt x="190" y="139"/>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1" name="Freeform 9"/>
              <p:cNvSpPr>
                <a:spLocks/>
              </p:cNvSpPr>
              <p:nvPr/>
            </p:nvSpPr>
            <p:spPr bwMode="auto">
              <a:xfrm>
                <a:off x="3808632" y="3591481"/>
                <a:ext cx="495300" cy="493712"/>
              </a:xfrm>
              <a:custGeom>
                <a:avLst/>
                <a:gdLst>
                  <a:gd name="T0" fmla="*/ 81 w 197"/>
                  <a:gd name="T1" fmla="*/ 197 h 197"/>
                  <a:gd name="T2" fmla="*/ 12 w 197"/>
                  <a:gd name="T3" fmla="*/ 80 h 197"/>
                  <a:gd name="T4" fmla="*/ 152 w 197"/>
                  <a:gd name="T5" fmla="*/ 100 h 197"/>
                  <a:gd name="T6" fmla="*/ 81 w 197"/>
                  <a:gd name="T7" fmla="*/ 197 h 197"/>
                </a:gdLst>
                <a:ahLst/>
                <a:cxnLst>
                  <a:cxn ang="0">
                    <a:pos x="T0" y="T1"/>
                  </a:cxn>
                  <a:cxn ang="0">
                    <a:pos x="T2" y="T3"/>
                  </a:cxn>
                  <a:cxn ang="0">
                    <a:pos x="T4" y="T5"/>
                  </a:cxn>
                  <a:cxn ang="0">
                    <a:pos x="T6" y="T7"/>
                  </a:cxn>
                </a:cxnLst>
                <a:rect l="0" t="0" r="r" b="b"/>
                <a:pathLst>
                  <a:path w="197" h="197">
                    <a:moveTo>
                      <a:pt x="81" y="197"/>
                    </a:moveTo>
                    <a:cubicBezTo>
                      <a:pt x="81" y="197"/>
                      <a:pt x="20" y="135"/>
                      <a:pt x="12" y="80"/>
                    </a:cubicBezTo>
                    <a:cubicBezTo>
                      <a:pt x="0" y="0"/>
                      <a:pt x="197" y="11"/>
                      <a:pt x="152" y="100"/>
                    </a:cubicBezTo>
                    <a:cubicBezTo>
                      <a:pt x="122" y="158"/>
                      <a:pt x="81" y="197"/>
                      <a:pt x="81" y="197"/>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2" name="Freeform 11"/>
              <p:cNvSpPr>
                <a:spLocks/>
              </p:cNvSpPr>
              <p:nvPr/>
            </p:nvSpPr>
            <p:spPr bwMode="auto">
              <a:xfrm>
                <a:off x="4018182" y="4105830"/>
                <a:ext cx="36512" cy="77787"/>
              </a:xfrm>
              <a:custGeom>
                <a:avLst/>
                <a:gdLst>
                  <a:gd name="T0" fmla="*/ 1 w 15"/>
                  <a:gd name="T1" fmla="*/ 3 h 31"/>
                  <a:gd name="T2" fmla="*/ 12 w 15"/>
                  <a:gd name="T3" fmla="*/ 30 h 31"/>
                  <a:gd name="T4" fmla="*/ 14 w 15"/>
                  <a:gd name="T5" fmla="*/ 29 h 31"/>
                  <a:gd name="T6" fmla="*/ 2 w 15"/>
                  <a:gd name="T7" fmla="*/ 2 h 31"/>
                  <a:gd name="T8" fmla="*/ 1 w 15"/>
                  <a:gd name="T9" fmla="*/ 3 h 31"/>
                </a:gdLst>
                <a:ahLst/>
                <a:cxnLst>
                  <a:cxn ang="0">
                    <a:pos x="T0" y="T1"/>
                  </a:cxn>
                  <a:cxn ang="0">
                    <a:pos x="T2" y="T3"/>
                  </a:cxn>
                  <a:cxn ang="0">
                    <a:pos x="T4" y="T5"/>
                  </a:cxn>
                  <a:cxn ang="0">
                    <a:pos x="T6" y="T7"/>
                  </a:cxn>
                  <a:cxn ang="0">
                    <a:pos x="T8" y="T9"/>
                  </a:cxn>
                </a:cxnLst>
                <a:rect l="0" t="0" r="r" b="b"/>
                <a:pathLst>
                  <a:path w="15" h="31">
                    <a:moveTo>
                      <a:pt x="1" y="3"/>
                    </a:moveTo>
                    <a:cubicBezTo>
                      <a:pt x="4" y="12"/>
                      <a:pt x="8" y="21"/>
                      <a:pt x="12" y="30"/>
                    </a:cubicBezTo>
                    <a:cubicBezTo>
                      <a:pt x="13" y="31"/>
                      <a:pt x="15" y="30"/>
                      <a:pt x="14" y="29"/>
                    </a:cubicBezTo>
                    <a:cubicBezTo>
                      <a:pt x="10" y="20"/>
                      <a:pt x="6" y="11"/>
                      <a:pt x="2" y="2"/>
                    </a:cubicBezTo>
                    <a:cubicBezTo>
                      <a:pt x="2" y="0"/>
                      <a:pt x="0" y="1"/>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3" name="Freeform 12"/>
              <p:cNvSpPr>
                <a:spLocks/>
              </p:cNvSpPr>
              <p:nvPr/>
            </p:nvSpPr>
            <p:spPr bwMode="auto">
              <a:xfrm>
                <a:off x="4022944" y="4101068"/>
                <a:ext cx="74612" cy="50800"/>
              </a:xfrm>
              <a:custGeom>
                <a:avLst/>
                <a:gdLst>
                  <a:gd name="T0" fmla="*/ 1 w 30"/>
                  <a:gd name="T1" fmla="*/ 2 h 20"/>
                  <a:gd name="T2" fmla="*/ 28 w 30"/>
                  <a:gd name="T3" fmla="*/ 19 h 20"/>
                  <a:gd name="T4" fmla="*/ 29 w 30"/>
                  <a:gd name="T5" fmla="*/ 17 h 20"/>
                  <a:gd name="T6" fmla="*/ 2 w 30"/>
                  <a:gd name="T7" fmla="*/ 0 h 20"/>
                  <a:gd name="T8" fmla="*/ 1 w 30"/>
                  <a:gd name="T9" fmla="*/ 2 h 20"/>
                </a:gdLst>
                <a:ahLst/>
                <a:cxnLst>
                  <a:cxn ang="0">
                    <a:pos x="T0" y="T1"/>
                  </a:cxn>
                  <a:cxn ang="0">
                    <a:pos x="T2" y="T3"/>
                  </a:cxn>
                  <a:cxn ang="0">
                    <a:pos x="T4" y="T5"/>
                  </a:cxn>
                  <a:cxn ang="0">
                    <a:pos x="T6" y="T7"/>
                  </a:cxn>
                  <a:cxn ang="0">
                    <a:pos x="T8" y="T9"/>
                  </a:cxn>
                </a:cxnLst>
                <a:rect l="0" t="0" r="r" b="b"/>
                <a:pathLst>
                  <a:path w="30" h="20">
                    <a:moveTo>
                      <a:pt x="1" y="2"/>
                    </a:moveTo>
                    <a:cubicBezTo>
                      <a:pt x="10" y="8"/>
                      <a:pt x="19" y="14"/>
                      <a:pt x="28" y="19"/>
                    </a:cubicBezTo>
                    <a:cubicBezTo>
                      <a:pt x="29" y="20"/>
                      <a:pt x="30" y="18"/>
                      <a:pt x="29" y="17"/>
                    </a:cubicBezTo>
                    <a:cubicBezTo>
                      <a:pt x="20" y="12"/>
                      <a:pt x="11" y="6"/>
                      <a:pt x="2" y="0"/>
                    </a:cubicBezTo>
                    <a:cubicBezTo>
                      <a:pt x="1" y="0"/>
                      <a:pt x="0" y="2"/>
                      <a:pt x="1"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4" name="Freeform 13"/>
              <p:cNvSpPr>
                <a:spLocks/>
              </p:cNvSpPr>
              <p:nvPr/>
            </p:nvSpPr>
            <p:spPr bwMode="auto">
              <a:xfrm>
                <a:off x="4027707" y="4085193"/>
                <a:ext cx="74612" cy="28575"/>
              </a:xfrm>
              <a:custGeom>
                <a:avLst/>
                <a:gdLst>
                  <a:gd name="T0" fmla="*/ 1 w 30"/>
                  <a:gd name="T1" fmla="*/ 3 h 11"/>
                  <a:gd name="T2" fmla="*/ 28 w 30"/>
                  <a:gd name="T3" fmla="*/ 10 h 11"/>
                  <a:gd name="T4" fmla="*/ 29 w 30"/>
                  <a:gd name="T5" fmla="*/ 8 h 11"/>
                  <a:gd name="T6" fmla="*/ 2 w 30"/>
                  <a:gd name="T7" fmla="*/ 1 h 11"/>
                  <a:gd name="T8" fmla="*/ 1 w 30"/>
                  <a:gd name="T9" fmla="*/ 3 h 11"/>
                </a:gdLst>
                <a:ahLst/>
                <a:cxnLst>
                  <a:cxn ang="0">
                    <a:pos x="T0" y="T1"/>
                  </a:cxn>
                  <a:cxn ang="0">
                    <a:pos x="T2" y="T3"/>
                  </a:cxn>
                  <a:cxn ang="0">
                    <a:pos x="T4" y="T5"/>
                  </a:cxn>
                  <a:cxn ang="0">
                    <a:pos x="T6" y="T7"/>
                  </a:cxn>
                  <a:cxn ang="0">
                    <a:pos x="T8" y="T9"/>
                  </a:cxn>
                </a:cxnLst>
                <a:rect l="0" t="0" r="r" b="b"/>
                <a:pathLst>
                  <a:path w="30" h="11">
                    <a:moveTo>
                      <a:pt x="1" y="3"/>
                    </a:moveTo>
                    <a:cubicBezTo>
                      <a:pt x="10" y="6"/>
                      <a:pt x="19" y="8"/>
                      <a:pt x="28" y="10"/>
                    </a:cubicBezTo>
                    <a:cubicBezTo>
                      <a:pt x="30" y="11"/>
                      <a:pt x="30" y="9"/>
                      <a:pt x="29" y="8"/>
                    </a:cubicBezTo>
                    <a:cubicBezTo>
                      <a:pt x="20" y="6"/>
                      <a:pt x="11" y="3"/>
                      <a:pt x="2" y="1"/>
                    </a:cubicBezTo>
                    <a:cubicBezTo>
                      <a:pt x="0" y="0"/>
                      <a:pt x="0" y="3"/>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5" name="Freeform 14"/>
              <p:cNvSpPr>
                <a:spLocks/>
              </p:cNvSpPr>
              <p:nvPr/>
            </p:nvSpPr>
            <p:spPr bwMode="auto">
              <a:xfrm>
                <a:off x="4027707" y="4053443"/>
                <a:ext cx="85725" cy="25400"/>
              </a:xfrm>
              <a:custGeom>
                <a:avLst/>
                <a:gdLst>
                  <a:gd name="T0" fmla="*/ 2 w 34"/>
                  <a:gd name="T1" fmla="*/ 10 h 10"/>
                  <a:gd name="T2" fmla="*/ 32 w 34"/>
                  <a:gd name="T3" fmla="*/ 3 h 10"/>
                  <a:gd name="T4" fmla="*/ 32 w 34"/>
                  <a:gd name="T5" fmla="*/ 1 h 10"/>
                  <a:gd name="T6" fmla="*/ 2 w 34"/>
                  <a:gd name="T7" fmla="*/ 8 h 10"/>
                  <a:gd name="T8" fmla="*/ 2 w 34"/>
                  <a:gd name="T9" fmla="*/ 10 h 10"/>
                </a:gdLst>
                <a:ahLst/>
                <a:cxnLst>
                  <a:cxn ang="0">
                    <a:pos x="T0" y="T1"/>
                  </a:cxn>
                  <a:cxn ang="0">
                    <a:pos x="T2" y="T3"/>
                  </a:cxn>
                  <a:cxn ang="0">
                    <a:pos x="T4" y="T5"/>
                  </a:cxn>
                  <a:cxn ang="0">
                    <a:pos x="T6" y="T7"/>
                  </a:cxn>
                  <a:cxn ang="0">
                    <a:pos x="T8" y="T9"/>
                  </a:cxn>
                </a:cxnLst>
                <a:rect l="0" t="0" r="r" b="b"/>
                <a:pathLst>
                  <a:path w="34" h="10">
                    <a:moveTo>
                      <a:pt x="2" y="10"/>
                    </a:moveTo>
                    <a:cubicBezTo>
                      <a:pt x="12" y="8"/>
                      <a:pt x="22" y="5"/>
                      <a:pt x="32" y="3"/>
                    </a:cubicBezTo>
                    <a:cubicBezTo>
                      <a:pt x="34" y="2"/>
                      <a:pt x="33" y="0"/>
                      <a:pt x="32" y="1"/>
                    </a:cubicBezTo>
                    <a:cubicBezTo>
                      <a:pt x="22" y="3"/>
                      <a:pt x="12" y="5"/>
                      <a:pt x="2" y="8"/>
                    </a:cubicBezTo>
                    <a:cubicBezTo>
                      <a:pt x="0" y="8"/>
                      <a:pt x="1" y="10"/>
                      <a:pt x="2" y="1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6" name="Freeform 15"/>
              <p:cNvSpPr>
                <a:spLocks/>
              </p:cNvSpPr>
              <p:nvPr/>
            </p:nvSpPr>
            <p:spPr bwMode="auto">
              <a:xfrm>
                <a:off x="4024532" y="3985180"/>
                <a:ext cx="50800" cy="80962"/>
              </a:xfrm>
              <a:custGeom>
                <a:avLst/>
                <a:gdLst>
                  <a:gd name="T0" fmla="*/ 2 w 20"/>
                  <a:gd name="T1" fmla="*/ 30 h 32"/>
                  <a:gd name="T2" fmla="*/ 19 w 20"/>
                  <a:gd name="T3" fmla="*/ 2 h 32"/>
                  <a:gd name="T4" fmla="*/ 17 w 20"/>
                  <a:gd name="T5" fmla="*/ 1 h 32"/>
                  <a:gd name="T6" fmla="*/ 0 w 20"/>
                  <a:gd name="T7" fmla="*/ 29 h 32"/>
                  <a:gd name="T8" fmla="*/ 2 w 20"/>
                  <a:gd name="T9" fmla="*/ 30 h 32"/>
                </a:gdLst>
                <a:ahLst/>
                <a:cxnLst>
                  <a:cxn ang="0">
                    <a:pos x="T0" y="T1"/>
                  </a:cxn>
                  <a:cxn ang="0">
                    <a:pos x="T2" y="T3"/>
                  </a:cxn>
                  <a:cxn ang="0">
                    <a:pos x="T4" y="T5"/>
                  </a:cxn>
                  <a:cxn ang="0">
                    <a:pos x="T6" y="T7"/>
                  </a:cxn>
                  <a:cxn ang="0">
                    <a:pos x="T8" y="T9"/>
                  </a:cxn>
                </a:cxnLst>
                <a:rect l="0" t="0" r="r" b="b"/>
                <a:pathLst>
                  <a:path w="20" h="32">
                    <a:moveTo>
                      <a:pt x="2" y="30"/>
                    </a:moveTo>
                    <a:cubicBezTo>
                      <a:pt x="8" y="21"/>
                      <a:pt x="14" y="12"/>
                      <a:pt x="19" y="2"/>
                    </a:cubicBezTo>
                    <a:cubicBezTo>
                      <a:pt x="20" y="1"/>
                      <a:pt x="18" y="0"/>
                      <a:pt x="17" y="1"/>
                    </a:cubicBezTo>
                    <a:cubicBezTo>
                      <a:pt x="12" y="11"/>
                      <a:pt x="6" y="20"/>
                      <a:pt x="0" y="29"/>
                    </a:cubicBezTo>
                    <a:cubicBezTo>
                      <a:pt x="0" y="30"/>
                      <a:pt x="2" y="32"/>
                      <a:pt x="2" y="3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7" name="Freeform 16"/>
              <p:cNvSpPr>
                <a:spLocks/>
              </p:cNvSpPr>
              <p:nvPr/>
            </p:nvSpPr>
            <p:spPr bwMode="auto">
              <a:xfrm>
                <a:off x="4007069" y="3959780"/>
                <a:ext cx="22225" cy="98425"/>
              </a:xfrm>
              <a:custGeom>
                <a:avLst/>
                <a:gdLst>
                  <a:gd name="T0" fmla="*/ 2 w 9"/>
                  <a:gd name="T1" fmla="*/ 37 h 39"/>
                  <a:gd name="T2" fmla="*/ 8 w 9"/>
                  <a:gd name="T3" fmla="*/ 2 h 39"/>
                  <a:gd name="T4" fmla="*/ 6 w 9"/>
                  <a:gd name="T5" fmla="*/ 1 h 39"/>
                  <a:gd name="T6" fmla="*/ 0 w 9"/>
                  <a:gd name="T7" fmla="*/ 37 h 39"/>
                  <a:gd name="T8" fmla="*/ 2 w 9"/>
                  <a:gd name="T9" fmla="*/ 37 h 39"/>
                </a:gdLst>
                <a:ahLst/>
                <a:cxnLst>
                  <a:cxn ang="0">
                    <a:pos x="T0" y="T1"/>
                  </a:cxn>
                  <a:cxn ang="0">
                    <a:pos x="T2" y="T3"/>
                  </a:cxn>
                  <a:cxn ang="0">
                    <a:pos x="T4" y="T5"/>
                  </a:cxn>
                  <a:cxn ang="0">
                    <a:pos x="T6" y="T7"/>
                  </a:cxn>
                  <a:cxn ang="0">
                    <a:pos x="T8" y="T9"/>
                  </a:cxn>
                </a:cxnLst>
                <a:rect l="0" t="0" r="r" b="b"/>
                <a:pathLst>
                  <a:path w="9" h="39">
                    <a:moveTo>
                      <a:pt x="2" y="37"/>
                    </a:moveTo>
                    <a:cubicBezTo>
                      <a:pt x="4" y="25"/>
                      <a:pt x="6" y="14"/>
                      <a:pt x="8" y="2"/>
                    </a:cubicBezTo>
                    <a:cubicBezTo>
                      <a:pt x="9" y="0"/>
                      <a:pt x="7" y="0"/>
                      <a:pt x="6" y="1"/>
                    </a:cubicBezTo>
                    <a:cubicBezTo>
                      <a:pt x="4" y="13"/>
                      <a:pt x="2" y="25"/>
                      <a:pt x="0" y="37"/>
                    </a:cubicBezTo>
                    <a:cubicBezTo>
                      <a:pt x="0" y="38"/>
                      <a:pt x="2" y="39"/>
                      <a:pt x="2" y="37"/>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17"/>
              <p:cNvSpPr>
                <a:spLocks/>
              </p:cNvSpPr>
              <p:nvPr/>
            </p:nvSpPr>
            <p:spPr bwMode="auto">
              <a:xfrm>
                <a:off x="3972144" y="3972480"/>
                <a:ext cx="25400" cy="88900"/>
              </a:xfrm>
              <a:custGeom>
                <a:avLst/>
                <a:gdLst>
                  <a:gd name="T0" fmla="*/ 10 w 10"/>
                  <a:gd name="T1" fmla="*/ 33 h 35"/>
                  <a:gd name="T2" fmla="*/ 2 w 10"/>
                  <a:gd name="T3" fmla="*/ 2 h 35"/>
                  <a:gd name="T4" fmla="*/ 0 w 10"/>
                  <a:gd name="T5" fmla="*/ 2 h 35"/>
                  <a:gd name="T6" fmla="*/ 8 w 10"/>
                  <a:gd name="T7" fmla="*/ 34 h 35"/>
                  <a:gd name="T8" fmla="*/ 10 w 10"/>
                  <a:gd name="T9" fmla="*/ 33 h 35"/>
                </a:gdLst>
                <a:ahLst/>
                <a:cxnLst>
                  <a:cxn ang="0">
                    <a:pos x="T0" y="T1"/>
                  </a:cxn>
                  <a:cxn ang="0">
                    <a:pos x="T2" y="T3"/>
                  </a:cxn>
                  <a:cxn ang="0">
                    <a:pos x="T4" y="T5"/>
                  </a:cxn>
                  <a:cxn ang="0">
                    <a:pos x="T6" y="T7"/>
                  </a:cxn>
                  <a:cxn ang="0">
                    <a:pos x="T8" y="T9"/>
                  </a:cxn>
                </a:cxnLst>
                <a:rect l="0" t="0" r="r" b="b"/>
                <a:pathLst>
                  <a:path w="10" h="35">
                    <a:moveTo>
                      <a:pt x="10" y="33"/>
                    </a:moveTo>
                    <a:cubicBezTo>
                      <a:pt x="7" y="23"/>
                      <a:pt x="5" y="12"/>
                      <a:pt x="2" y="2"/>
                    </a:cubicBezTo>
                    <a:cubicBezTo>
                      <a:pt x="2" y="0"/>
                      <a:pt x="0" y="1"/>
                      <a:pt x="0" y="2"/>
                    </a:cubicBezTo>
                    <a:cubicBezTo>
                      <a:pt x="3" y="13"/>
                      <a:pt x="5" y="23"/>
                      <a:pt x="8" y="34"/>
                    </a:cubicBezTo>
                    <a:cubicBezTo>
                      <a:pt x="8" y="35"/>
                      <a:pt x="10" y="34"/>
                      <a:pt x="10" y="3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9" name="Freeform 18"/>
              <p:cNvSpPr>
                <a:spLocks/>
              </p:cNvSpPr>
              <p:nvPr/>
            </p:nvSpPr>
            <p:spPr bwMode="auto">
              <a:xfrm>
                <a:off x="3934044" y="4007405"/>
                <a:ext cx="50800" cy="60325"/>
              </a:xfrm>
              <a:custGeom>
                <a:avLst/>
                <a:gdLst>
                  <a:gd name="T0" fmla="*/ 19 w 20"/>
                  <a:gd name="T1" fmla="*/ 21 h 24"/>
                  <a:gd name="T2" fmla="*/ 2 w 20"/>
                  <a:gd name="T3" fmla="*/ 1 h 24"/>
                  <a:gd name="T4" fmla="*/ 1 w 20"/>
                  <a:gd name="T5" fmla="*/ 3 h 24"/>
                  <a:gd name="T6" fmla="*/ 18 w 20"/>
                  <a:gd name="T7" fmla="*/ 22 h 24"/>
                  <a:gd name="T8" fmla="*/ 19 w 20"/>
                  <a:gd name="T9" fmla="*/ 21 h 24"/>
                </a:gdLst>
                <a:ahLst/>
                <a:cxnLst>
                  <a:cxn ang="0">
                    <a:pos x="T0" y="T1"/>
                  </a:cxn>
                  <a:cxn ang="0">
                    <a:pos x="T2" y="T3"/>
                  </a:cxn>
                  <a:cxn ang="0">
                    <a:pos x="T4" y="T5"/>
                  </a:cxn>
                  <a:cxn ang="0">
                    <a:pos x="T6" y="T7"/>
                  </a:cxn>
                  <a:cxn ang="0">
                    <a:pos x="T8" y="T9"/>
                  </a:cxn>
                </a:cxnLst>
                <a:rect l="0" t="0" r="r" b="b"/>
                <a:pathLst>
                  <a:path w="20" h="24">
                    <a:moveTo>
                      <a:pt x="19" y="21"/>
                    </a:moveTo>
                    <a:cubicBezTo>
                      <a:pt x="14" y="14"/>
                      <a:pt x="8" y="8"/>
                      <a:pt x="2" y="1"/>
                    </a:cubicBezTo>
                    <a:cubicBezTo>
                      <a:pt x="1" y="0"/>
                      <a:pt x="0" y="2"/>
                      <a:pt x="1" y="3"/>
                    </a:cubicBezTo>
                    <a:cubicBezTo>
                      <a:pt x="6" y="9"/>
                      <a:pt x="12" y="16"/>
                      <a:pt x="18" y="22"/>
                    </a:cubicBezTo>
                    <a:cubicBezTo>
                      <a:pt x="19" y="24"/>
                      <a:pt x="20" y="22"/>
                      <a:pt x="19" y="2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0" name="Freeform 19"/>
              <p:cNvSpPr>
                <a:spLocks/>
              </p:cNvSpPr>
              <p:nvPr/>
            </p:nvSpPr>
            <p:spPr bwMode="auto">
              <a:xfrm>
                <a:off x="3908644" y="4040743"/>
                <a:ext cx="71437" cy="38100"/>
              </a:xfrm>
              <a:custGeom>
                <a:avLst/>
                <a:gdLst>
                  <a:gd name="T0" fmla="*/ 27 w 28"/>
                  <a:gd name="T1" fmla="*/ 13 h 15"/>
                  <a:gd name="T2" fmla="*/ 3 w 28"/>
                  <a:gd name="T3" fmla="*/ 0 h 15"/>
                  <a:gd name="T4" fmla="*/ 2 w 28"/>
                  <a:gd name="T5" fmla="*/ 2 h 15"/>
                  <a:gd name="T6" fmla="*/ 26 w 28"/>
                  <a:gd name="T7" fmla="*/ 15 h 15"/>
                  <a:gd name="T8" fmla="*/ 27 w 28"/>
                  <a:gd name="T9" fmla="*/ 13 h 15"/>
                </a:gdLst>
                <a:ahLst/>
                <a:cxnLst>
                  <a:cxn ang="0">
                    <a:pos x="T0" y="T1"/>
                  </a:cxn>
                  <a:cxn ang="0">
                    <a:pos x="T2" y="T3"/>
                  </a:cxn>
                  <a:cxn ang="0">
                    <a:pos x="T4" y="T5"/>
                  </a:cxn>
                  <a:cxn ang="0">
                    <a:pos x="T6" y="T7"/>
                  </a:cxn>
                  <a:cxn ang="0">
                    <a:pos x="T8" y="T9"/>
                  </a:cxn>
                </a:cxnLst>
                <a:rect l="0" t="0" r="r" b="b"/>
                <a:pathLst>
                  <a:path w="28" h="15">
                    <a:moveTo>
                      <a:pt x="27" y="13"/>
                    </a:moveTo>
                    <a:cubicBezTo>
                      <a:pt x="19" y="8"/>
                      <a:pt x="11" y="4"/>
                      <a:pt x="3" y="0"/>
                    </a:cubicBezTo>
                    <a:cubicBezTo>
                      <a:pt x="2" y="0"/>
                      <a:pt x="0" y="2"/>
                      <a:pt x="2" y="2"/>
                    </a:cubicBezTo>
                    <a:cubicBezTo>
                      <a:pt x="10" y="6"/>
                      <a:pt x="18" y="10"/>
                      <a:pt x="26" y="15"/>
                    </a:cubicBezTo>
                    <a:cubicBezTo>
                      <a:pt x="27" y="15"/>
                      <a:pt x="28" y="13"/>
                      <a:pt x="27" y="1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1" name="Freeform 20"/>
              <p:cNvSpPr>
                <a:spLocks/>
              </p:cNvSpPr>
              <p:nvPr/>
            </p:nvSpPr>
            <p:spPr bwMode="auto">
              <a:xfrm>
                <a:off x="3902294" y="4085193"/>
                <a:ext cx="77787" cy="28575"/>
              </a:xfrm>
              <a:custGeom>
                <a:avLst/>
                <a:gdLst>
                  <a:gd name="T0" fmla="*/ 29 w 31"/>
                  <a:gd name="T1" fmla="*/ 0 h 11"/>
                  <a:gd name="T2" fmla="*/ 1 w 31"/>
                  <a:gd name="T3" fmla="*/ 8 h 11"/>
                  <a:gd name="T4" fmla="*/ 2 w 31"/>
                  <a:gd name="T5" fmla="*/ 10 h 11"/>
                  <a:gd name="T6" fmla="*/ 29 w 31"/>
                  <a:gd name="T7" fmla="*/ 3 h 11"/>
                  <a:gd name="T8" fmla="*/ 29 w 31"/>
                  <a:gd name="T9" fmla="*/ 0 h 11"/>
                </a:gdLst>
                <a:ahLst/>
                <a:cxnLst>
                  <a:cxn ang="0">
                    <a:pos x="T0" y="T1"/>
                  </a:cxn>
                  <a:cxn ang="0">
                    <a:pos x="T2" y="T3"/>
                  </a:cxn>
                  <a:cxn ang="0">
                    <a:pos x="T4" y="T5"/>
                  </a:cxn>
                  <a:cxn ang="0">
                    <a:pos x="T6" y="T7"/>
                  </a:cxn>
                  <a:cxn ang="0">
                    <a:pos x="T8" y="T9"/>
                  </a:cxn>
                </a:cxnLst>
                <a:rect l="0" t="0" r="r" b="b"/>
                <a:pathLst>
                  <a:path w="31" h="11">
                    <a:moveTo>
                      <a:pt x="29" y="0"/>
                    </a:moveTo>
                    <a:cubicBezTo>
                      <a:pt x="20" y="3"/>
                      <a:pt x="11" y="5"/>
                      <a:pt x="1" y="8"/>
                    </a:cubicBezTo>
                    <a:cubicBezTo>
                      <a:pt x="0" y="8"/>
                      <a:pt x="1" y="11"/>
                      <a:pt x="2" y="10"/>
                    </a:cubicBezTo>
                    <a:cubicBezTo>
                      <a:pt x="11" y="8"/>
                      <a:pt x="20" y="5"/>
                      <a:pt x="29" y="3"/>
                    </a:cubicBezTo>
                    <a:cubicBezTo>
                      <a:pt x="31" y="2"/>
                      <a:pt x="30" y="0"/>
                      <a:pt x="29"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2" name="Freeform 21"/>
              <p:cNvSpPr>
                <a:spLocks/>
              </p:cNvSpPr>
              <p:nvPr/>
            </p:nvSpPr>
            <p:spPr bwMode="auto">
              <a:xfrm>
                <a:off x="3919757" y="4096305"/>
                <a:ext cx="68262" cy="47625"/>
              </a:xfrm>
              <a:custGeom>
                <a:avLst/>
                <a:gdLst>
                  <a:gd name="T0" fmla="*/ 24 w 27"/>
                  <a:gd name="T1" fmla="*/ 0 h 19"/>
                  <a:gd name="T2" fmla="*/ 1 w 27"/>
                  <a:gd name="T3" fmla="*/ 16 h 19"/>
                  <a:gd name="T4" fmla="*/ 2 w 27"/>
                  <a:gd name="T5" fmla="*/ 18 h 19"/>
                  <a:gd name="T6" fmla="*/ 26 w 27"/>
                  <a:gd name="T7" fmla="*/ 2 h 19"/>
                  <a:gd name="T8" fmla="*/ 24 w 27"/>
                  <a:gd name="T9" fmla="*/ 0 h 19"/>
                </a:gdLst>
                <a:ahLst/>
                <a:cxnLst>
                  <a:cxn ang="0">
                    <a:pos x="T0" y="T1"/>
                  </a:cxn>
                  <a:cxn ang="0">
                    <a:pos x="T2" y="T3"/>
                  </a:cxn>
                  <a:cxn ang="0">
                    <a:pos x="T4" y="T5"/>
                  </a:cxn>
                  <a:cxn ang="0">
                    <a:pos x="T6" y="T7"/>
                  </a:cxn>
                  <a:cxn ang="0">
                    <a:pos x="T8" y="T9"/>
                  </a:cxn>
                </a:cxnLst>
                <a:rect l="0" t="0" r="r" b="b"/>
                <a:pathLst>
                  <a:path w="27" h="19">
                    <a:moveTo>
                      <a:pt x="24" y="0"/>
                    </a:moveTo>
                    <a:cubicBezTo>
                      <a:pt x="17" y="6"/>
                      <a:pt x="9" y="11"/>
                      <a:pt x="1" y="16"/>
                    </a:cubicBezTo>
                    <a:cubicBezTo>
                      <a:pt x="0" y="17"/>
                      <a:pt x="1" y="19"/>
                      <a:pt x="2" y="18"/>
                    </a:cubicBezTo>
                    <a:cubicBezTo>
                      <a:pt x="10" y="13"/>
                      <a:pt x="18" y="8"/>
                      <a:pt x="26" y="2"/>
                    </a:cubicBezTo>
                    <a:cubicBezTo>
                      <a:pt x="27" y="2"/>
                      <a:pt x="26" y="0"/>
                      <a:pt x="24"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3" name="Freeform 22"/>
              <p:cNvSpPr>
                <a:spLocks/>
              </p:cNvSpPr>
              <p:nvPr/>
            </p:nvSpPr>
            <p:spPr bwMode="auto">
              <a:xfrm>
                <a:off x="3946744" y="4104243"/>
                <a:ext cx="50800" cy="53975"/>
              </a:xfrm>
              <a:custGeom>
                <a:avLst/>
                <a:gdLst>
                  <a:gd name="T0" fmla="*/ 17 w 20"/>
                  <a:gd name="T1" fmla="*/ 1 h 22"/>
                  <a:gd name="T2" fmla="*/ 1 w 20"/>
                  <a:gd name="T3" fmla="*/ 19 h 22"/>
                  <a:gd name="T4" fmla="*/ 2 w 20"/>
                  <a:gd name="T5" fmla="*/ 21 h 22"/>
                  <a:gd name="T6" fmla="*/ 19 w 20"/>
                  <a:gd name="T7" fmla="*/ 3 h 22"/>
                  <a:gd name="T8" fmla="*/ 17 w 20"/>
                  <a:gd name="T9" fmla="*/ 1 h 22"/>
                </a:gdLst>
                <a:ahLst/>
                <a:cxnLst>
                  <a:cxn ang="0">
                    <a:pos x="T0" y="T1"/>
                  </a:cxn>
                  <a:cxn ang="0">
                    <a:pos x="T2" y="T3"/>
                  </a:cxn>
                  <a:cxn ang="0">
                    <a:pos x="T4" y="T5"/>
                  </a:cxn>
                  <a:cxn ang="0">
                    <a:pos x="T6" y="T7"/>
                  </a:cxn>
                  <a:cxn ang="0">
                    <a:pos x="T8" y="T9"/>
                  </a:cxn>
                </a:cxnLst>
                <a:rect l="0" t="0" r="r" b="b"/>
                <a:pathLst>
                  <a:path w="20" h="22">
                    <a:moveTo>
                      <a:pt x="17" y="1"/>
                    </a:moveTo>
                    <a:cubicBezTo>
                      <a:pt x="12" y="7"/>
                      <a:pt x="6" y="13"/>
                      <a:pt x="1" y="19"/>
                    </a:cubicBezTo>
                    <a:cubicBezTo>
                      <a:pt x="0" y="20"/>
                      <a:pt x="1" y="22"/>
                      <a:pt x="2" y="21"/>
                    </a:cubicBezTo>
                    <a:cubicBezTo>
                      <a:pt x="8" y="15"/>
                      <a:pt x="13" y="9"/>
                      <a:pt x="19" y="3"/>
                    </a:cubicBezTo>
                    <a:cubicBezTo>
                      <a:pt x="20" y="2"/>
                      <a:pt x="18" y="0"/>
                      <a:pt x="17"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4" name="Freeform 23"/>
              <p:cNvSpPr>
                <a:spLocks/>
              </p:cNvSpPr>
              <p:nvPr/>
            </p:nvSpPr>
            <p:spPr bwMode="auto">
              <a:xfrm>
                <a:off x="3988019" y="4110593"/>
                <a:ext cx="19050" cy="68262"/>
              </a:xfrm>
              <a:custGeom>
                <a:avLst/>
                <a:gdLst>
                  <a:gd name="T0" fmla="*/ 5 w 8"/>
                  <a:gd name="T1" fmla="*/ 1 h 27"/>
                  <a:gd name="T2" fmla="*/ 0 w 8"/>
                  <a:gd name="T3" fmla="*/ 25 h 27"/>
                  <a:gd name="T4" fmla="*/ 3 w 8"/>
                  <a:gd name="T5" fmla="*/ 26 h 27"/>
                  <a:gd name="T6" fmla="*/ 8 w 8"/>
                  <a:gd name="T7" fmla="*/ 2 h 27"/>
                  <a:gd name="T8" fmla="*/ 5 w 8"/>
                  <a:gd name="T9" fmla="*/ 1 h 27"/>
                </a:gdLst>
                <a:ahLst/>
                <a:cxnLst>
                  <a:cxn ang="0">
                    <a:pos x="T0" y="T1"/>
                  </a:cxn>
                  <a:cxn ang="0">
                    <a:pos x="T2" y="T3"/>
                  </a:cxn>
                  <a:cxn ang="0">
                    <a:pos x="T4" y="T5"/>
                  </a:cxn>
                  <a:cxn ang="0">
                    <a:pos x="T6" y="T7"/>
                  </a:cxn>
                  <a:cxn ang="0">
                    <a:pos x="T8" y="T9"/>
                  </a:cxn>
                </a:cxnLst>
                <a:rect l="0" t="0" r="r" b="b"/>
                <a:pathLst>
                  <a:path w="8" h="27">
                    <a:moveTo>
                      <a:pt x="5" y="1"/>
                    </a:moveTo>
                    <a:cubicBezTo>
                      <a:pt x="4" y="9"/>
                      <a:pt x="2" y="17"/>
                      <a:pt x="0" y="25"/>
                    </a:cubicBezTo>
                    <a:cubicBezTo>
                      <a:pt x="0" y="27"/>
                      <a:pt x="2" y="27"/>
                      <a:pt x="3" y="26"/>
                    </a:cubicBezTo>
                    <a:cubicBezTo>
                      <a:pt x="4" y="18"/>
                      <a:pt x="6" y="10"/>
                      <a:pt x="8" y="2"/>
                    </a:cubicBezTo>
                    <a:cubicBezTo>
                      <a:pt x="8" y="0"/>
                      <a:pt x="6" y="0"/>
                      <a:pt x="5"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5" name="Freeform 24"/>
              <p:cNvSpPr>
                <a:spLocks/>
              </p:cNvSpPr>
              <p:nvPr/>
            </p:nvSpPr>
            <p:spPr bwMode="auto">
              <a:xfrm>
                <a:off x="4010244" y="4105830"/>
                <a:ext cx="19050" cy="76200"/>
              </a:xfrm>
              <a:custGeom>
                <a:avLst/>
                <a:gdLst>
                  <a:gd name="T0" fmla="*/ 0 w 8"/>
                  <a:gd name="T1" fmla="*/ 2 h 30"/>
                  <a:gd name="T2" fmla="*/ 6 w 8"/>
                  <a:gd name="T3" fmla="*/ 28 h 30"/>
                  <a:gd name="T4" fmla="*/ 8 w 8"/>
                  <a:gd name="T5" fmla="*/ 27 h 30"/>
                  <a:gd name="T6" fmla="*/ 3 w 8"/>
                  <a:gd name="T7" fmla="*/ 1 h 30"/>
                  <a:gd name="T8" fmla="*/ 0 w 8"/>
                  <a:gd name="T9" fmla="*/ 2 h 30"/>
                </a:gdLst>
                <a:ahLst/>
                <a:cxnLst>
                  <a:cxn ang="0">
                    <a:pos x="T0" y="T1"/>
                  </a:cxn>
                  <a:cxn ang="0">
                    <a:pos x="T2" y="T3"/>
                  </a:cxn>
                  <a:cxn ang="0">
                    <a:pos x="T4" y="T5"/>
                  </a:cxn>
                  <a:cxn ang="0">
                    <a:pos x="T6" y="T7"/>
                  </a:cxn>
                  <a:cxn ang="0">
                    <a:pos x="T8" y="T9"/>
                  </a:cxn>
                </a:cxnLst>
                <a:rect l="0" t="0" r="r" b="b"/>
                <a:pathLst>
                  <a:path w="8" h="30">
                    <a:moveTo>
                      <a:pt x="0" y="2"/>
                    </a:moveTo>
                    <a:cubicBezTo>
                      <a:pt x="2" y="11"/>
                      <a:pt x="4" y="19"/>
                      <a:pt x="6" y="28"/>
                    </a:cubicBezTo>
                    <a:cubicBezTo>
                      <a:pt x="6" y="30"/>
                      <a:pt x="8" y="29"/>
                      <a:pt x="8" y="27"/>
                    </a:cubicBezTo>
                    <a:cubicBezTo>
                      <a:pt x="6" y="19"/>
                      <a:pt x="4" y="10"/>
                      <a:pt x="3" y="1"/>
                    </a:cubicBezTo>
                    <a:cubicBezTo>
                      <a:pt x="2" y="0"/>
                      <a:pt x="0" y="0"/>
                      <a:pt x="0"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6" name="Freeform 25"/>
              <p:cNvSpPr>
                <a:spLocks/>
              </p:cNvSpPr>
              <p:nvPr/>
            </p:nvSpPr>
            <p:spPr bwMode="auto">
              <a:xfrm>
                <a:off x="4062632" y="3966130"/>
                <a:ext cx="30162" cy="30162"/>
              </a:xfrm>
              <a:custGeom>
                <a:avLst/>
                <a:gdLst>
                  <a:gd name="T0" fmla="*/ 7 w 12"/>
                  <a:gd name="T1" fmla="*/ 11 h 12"/>
                  <a:gd name="T2" fmla="*/ 1 w 12"/>
                  <a:gd name="T3" fmla="*/ 7 h 12"/>
                  <a:gd name="T4" fmla="*/ 4 w 12"/>
                  <a:gd name="T5" fmla="*/ 0 h 12"/>
                  <a:gd name="T6" fmla="*/ 11 w 12"/>
                  <a:gd name="T7" fmla="*/ 4 h 12"/>
                  <a:gd name="T8" fmla="*/ 7 w 12"/>
                  <a:gd name="T9" fmla="*/ 11 h 12"/>
                </a:gdLst>
                <a:ahLst/>
                <a:cxnLst>
                  <a:cxn ang="0">
                    <a:pos x="T0" y="T1"/>
                  </a:cxn>
                  <a:cxn ang="0">
                    <a:pos x="T2" y="T3"/>
                  </a:cxn>
                  <a:cxn ang="0">
                    <a:pos x="T4" y="T5"/>
                  </a:cxn>
                  <a:cxn ang="0">
                    <a:pos x="T6" y="T7"/>
                  </a:cxn>
                  <a:cxn ang="0">
                    <a:pos x="T8" y="T9"/>
                  </a:cxn>
                </a:cxnLst>
                <a:rect l="0" t="0" r="r" b="b"/>
                <a:pathLst>
                  <a:path w="12" h="12">
                    <a:moveTo>
                      <a:pt x="7" y="11"/>
                    </a:moveTo>
                    <a:cubicBezTo>
                      <a:pt x="4" y="12"/>
                      <a:pt x="1" y="10"/>
                      <a:pt x="1" y="7"/>
                    </a:cubicBezTo>
                    <a:cubicBezTo>
                      <a:pt x="0" y="4"/>
                      <a:pt x="2" y="1"/>
                      <a:pt x="4" y="0"/>
                    </a:cubicBezTo>
                    <a:cubicBezTo>
                      <a:pt x="7" y="0"/>
                      <a:pt x="10" y="1"/>
                      <a:pt x="11" y="4"/>
                    </a:cubicBezTo>
                    <a:cubicBezTo>
                      <a:pt x="12" y="7"/>
                      <a:pt x="10" y="10"/>
                      <a:pt x="7" y="11"/>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7" name="Freeform 26"/>
              <p:cNvSpPr>
                <a:spLocks/>
              </p:cNvSpPr>
              <p:nvPr/>
            </p:nvSpPr>
            <p:spPr bwMode="auto">
              <a:xfrm>
                <a:off x="4095969" y="4040743"/>
                <a:ext cx="31750" cy="30162"/>
              </a:xfrm>
              <a:custGeom>
                <a:avLst/>
                <a:gdLst>
                  <a:gd name="T0" fmla="*/ 8 w 13"/>
                  <a:gd name="T1" fmla="*/ 12 h 12"/>
                  <a:gd name="T2" fmla="*/ 12 w 13"/>
                  <a:gd name="T3" fmla="*/ 5 h 12"/>
                  <a:gd name="T4" fmla="*/ 5 w 13"/>
                  <a:gd name="T5" fmla="*/ 1 h 12"/>
                  <a:gd name="T6" fmla="*/ 1 w 13"/>
                  <a:gd name="T7" fmla="*/ 8 h 12"/>
                  <a:gd name="T8" fmla="*/ 8 w 13"/>
                  <a:gd name="T9" fmla="*/ 12 h 12"/>
                </a:gdLst>
                <a:ahLst/>
                <a:cxnLst>
                  <a:cxn ang="0">
                    <a:pos x="T0" y="T1"/>
                  </a:cxn>
                  <a:cxn ang="0">
                    <a:pos x="T2" y="T3"/>
                  </a:cxn>
                  <a:cxn ang="0">
                    <a:pos x="T4" y="T5"/>
                  </a:cxn>
                  <a:cxn ang="0">
                    <a:pos x="T6" y="T7"/>
                  </a:cxn>
                  <a:cxn ang="0">
                    <a:pos x="T8" y="T9"/>
                  </a:cxn>
                </a:cxnLst>
                <a:rect l="0" t="0" r="r" b="b"/>
                <a:pathLst>
                  <a:path w="13" h="12">
                    <a:moveTo>
                      <a:pt x="8" y="12"/>
                    </a:moveTo>
                    <a:cubicBezTo>
                      <a:pt x="11" y="11"/>
                      <a:pt x="13" y="8"/>
                      <a:pt x="12" y="5"/>
                    </a:cubicBezTo>
                    <a:cubicBezTo>
                      <a:pt x="11" y="2"/>
                      <a:pt x="8" y="0"/>
                      <a:pt x="5" y="1"/>
                    </a:cubicBezTo>
                    <a:cubicBezTo>
                      <a:pt x="2" y="2"/>
                      <a:pt x="0" y="5"/>
                      <a:pt x="1" y="8"/>
                    </a:cubicBezTo>
                    <a:cubicBezTo>
                      <a:pt x="2" y="11"/>
                      <a:pt x="5" y="12"/>
                      <a:pt x="8" y="12"/>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8" name="Freeform 27"/>
              <p:cNvSpPr>
                <a:spLocks/>
              </p:cNvSpPr>
              <p:nvPr/>
            </p:nvSpPr>
            <p:spPr bwMode="auto">
              <a:xfrm>
                <a:off x="4088032" y="4096305"/>
                <a:ext cx="22225" cy="25400"/>
              </a:xfrm>
              <a:custGeom>
                <a:avLst/>
                <a:gdLst>
                  <a:gd name="T0" fmla="*/ 6 w 9"/>
                  <a:gd name="T1" fmla="*/ 10 h 10"/>
                  <a:gd name="T2" fmla="*/ 9 w 9"/>
                  <a:gd name="T3" fmla="*/ 4 h 10"/>
                  <a:gd name="T4" fmla="*/ 3 w 9"/>
                  <a:gd name="T5" fmla="*/ 1 h 10"/>
                  <a:gd name="T6" fmla="*/ 0 w 9"/>
                  <a:gd name="T7" fmla="*/ 7 h 10"/>
                  <a:gd name="T8" fmla="*/ 6 w 9"/>
                  <a:gd name="T9" fmla="*/ 10 h 10"/>
                </a:gdLst>
                <a:ahLst/>
                <a:cxnLst>
                  <a:cxn ang="0">
                    <a:pos x="T0" y="T1"/>
                  </a:cxn>
                  <a:cxn ang="0">
                    <a:pos x="T2" y="T3"/>
                  </a:cxn>
                  <a:cxn ang="0">
                    <a:pos x="T4" y="T5"/>
                  </a:cxn>
                  <a:cxn ang="0">
                    <a:pos x="T6" y="T7"/>
                  </a:cxn>
                  <a:cxn ang="0">
                    <a:pos x="T8" y="T9"/>
                  </a:cxn>
                </a:cxnLst>
                <a:rect l="0" t="0" r="r" b="b"/>
                <a:pathLst>
                  <a:path w="9" h="10">
                    <a:moveTo>
                      <a:pt x="6" y="10"/>
                    </a:moveTo>
                    <a:cubicBezTo>
                      <a:pt x="8" y="9"/>
                      <a:pt x="9" y="7"/>
                      <a:pt x="9" y="4"/>
                    </a:cubicBezTo>
                    <a:cubicBezTo>
                      <a:pt x="8" y="2"/>
                      <a:pt x="6" y="0"/>
                      <a:pt x="3" y="1"/>
                    </a:cubicBezTo>
                    <a:cubicBezTo>
                      <a:pt x="1" y="2"/>
                      <a:pt x="0" y="4"/>
                      <a:pt x="0" y="7"/>
                    </a:cubicBezTo>
                    <a:cubicBezTo>
                      <a:pt x="1" y="9"/>
                      <a:pt x="3" y="10"/>
                      <a:pt x="6" y="10"/>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9" name="Freeform 28"/>
              <p:cNvSpPr>
                <a:spLocks/>
              </p:cNvSpPr>
              <p:nvPr/>
            </p:nvSpPr>
            <p:spPr bwMode="auto">
              <a:xfrm>
                <a:off x="4080094" y="4134405"/>
                <a:ext cx="25400" cy="23812"/>
              </a:xfrm>
              <a:custGeom>
                <a:avLst/>
                <a:gdLst>
                  <a:gd name="T0" fmla="*/ 6 w 10"/>
                  <a:gd name="T1" fmla="*/ 9 h 10"/>
                  <a:gd name="T2" fmla="*/ 10 w 10"/>
                  <a:gd name="T3" fmla="*/ 4 h 10"/>
                  <a:gd name="T4" fmla="*/ 4 w 10"/>
                  <a:gd name="T5" fmla="*/ 1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9"/>
                      <a:pt x="10" y="6"/>
                      <a:pt x="10" y="4"/>
                    </a:cubicBezTo>
                    <a:cubicBezTo>
                      <a:pt x="9" y="2"/>
                      <a:pt x="7" y="0"/>
                      <a:pt x="4" y="1"/>
                    </a:cubicBezTo>
                    <a:cubicBezTo>
                      <a:pt x="2" y="2"/>
                      <a:pt x="0" y="4"/>
                      <a:pt x="1" y="6"/>
                    </a:cubicBezTo>
                    <a:cubicBezTo>
                      <a:pt x="2" y="9"/>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0" name="Freeform 29"/>
              <p:cNvSpPr>
                <a:spLocks/>
              </p:cNvSpPr>
              <p:nvPr/>
            </p:nvSpPr>
            <p:spPr bwMode="auto">
              <a:xfrm>
                <a:off x="4040407" y="4169330"/>
                <a:ext cx="22225"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7"/>
                      <a:pt x="9" y="5"/>
                      <a:pt x="8" y="3"/>
                    </a:cubicBezTo>
                    <a:cubicBezTo>
                      <a:pt x="8" y="1"/>
                      <a:pt x="5" y="0"/>
                      <a:pt x="3" y="0"/>
                    </a:cubicBezTo>
                    <a:cubicBezTo>
                      <a:pt x="1" y="1"/>
                      <a:pt x="0" y="3"/>
                      <a:pt x="0" y="5"/>
                    </a:cubicBezTo>
                    <a:cubicBezTo>
                      <a:pt x="1" y="7"/>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1" name="Freeform 30"/>
              <p:cNvSpPr>
                <a:spLocks/>
              </p:cNvSpPr>
              <p:nvPr/>
            </p:nvSpPr>
            <p:spPr bwMode="auto">
              <a:xfrm>
                <a:off x="4011832" y="4166155"/>
                <a:ext cx="25400" cy="25400"/>
              </a:xfrm>
              <a:custGeom>
                <a:avLst/>
                <a:gdLst>
                  <a:gd name="T0" fmla="*/ 6 w 10"/>
                  <a:gd name="T1" fmla="*/ 9 h 10"/>
                  <a:gd name="T2" fmla="*/ 10 w 10"/>
                  <a:gd name="T3" fmla="*/ 3 h 10"/>
                  <a:gd name="T4" fmla="*/ 4 w 10"/>
                  <a:gd name="T5" fmla="*/ 0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8"/>
                      <a:pt x="10" y="6"/>
                      <a:pt x="10" y="3"/>
                    </a:cubicBezTo>
                    <a:cubicBezTo>
                      <a:pt x="9" y="1"/>
                      <a:pt x="6" y="0"/>
                      <a:pt x="4" y="0"/>
                    </a:cubicBezTo>
                    <a:cubicBezTo>
                      <a:pt x="2" y="1"/>
                      <a:pt x="0" y="3"/>
                      <a:pt x="1" y="6"/>
                    </a:cubicBezTo>
                    <a:cubicBezTo>
                      <a:pt x="1" y="8"/>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2" name="Freeform 31"/>
              <p:cNvSpPr>
                <a:spLocks/>
              </p:cNvSpPr>
              <p:nvPr/>
            </p:nvSpPr>
            <p:spPr bwMode="auto">
              <a:xfrm>
                <a:off x="3980082" y="4164568"/>
                <a:ext cx="22225" cy="22225"/>
              </a:xfrm>
              <a:custGeom>
                <a:avLst/>
                <a:gdLst>
                  <a:gd name="T0" fmla="*/ 6 w 9"/>
                  <a:gd name="T1" fmla="*/ 8 h 9"/>
                  <a:gd name="T2" fmla="*/ 8 w 9"/>
                  <a:gd name="T3" fmla="*/ 3 h 9"/>
                  <a:gd name="T4" fmla="*/ 4 w 9"/>
                  <a:gd name="T5" fmla="*/ 1 h 9"/>
                  <a:gd name="T6" fmla="*/ 1 w 9"/>
                  <a:gd name="T7" fmla="*/ 5 h 9"/>
                  <a:gd name="T8" fmla="*/ 6 w 9"/>
                  <a:gd name="T9" fmla="*/ 8 h 9"/>
                </a:gdLst>
                <a:ahLst/>
                <a:cxnLst>
                  <a:cxn ang="0">
                    <a:pos x="T0" y="T1"/>
                  </a:cxn>
                  <a:cxn ang="0">
                    <a:pos x="T2" y="T3"/>
                  </a:cxn>
                  <a:cxn ang="0">
                    <a:pos x="T4" y="T5"/>
                  </a:cxn>
                  <a:cxn ang="0">
                    <a:pos x="T6" y="T7"/>
                  </a:cxn>
                  <a:cxn ang="0">
                    <a:pos x="T8" y="T9"/>
                  </a:cxn>
                </a:cxnLst>
                <a:rect l="0" t="0" r="r" b="b"/>
                <a:pathLst>
                  <a:path w="9" h="9">
                    <a:moveTo>
                      <a:pt x="6" y="8"/>
                    </a:moveTo>
                    <a:cubicBezTo>
                      <a:pt x="8" y="8"/>
                      <a:pt x="9" y="5"/>
                      <a:pt x="8" y="3"/>
                    </a:cubicBezTo>
                    <a:cubicBezTo>
                      <a:pt x="8" y="1"/>
                      <a:pt x="6" y="0"/>
                      <a:pt x="4" y="1"/>
                    </a:cubicBezTo>
                    <a:cubicBezTo>
                      <a:pt x="2" y="1"/>
                      <a:pt x="0" y="3"/>
                      <a:pt x="1" y="5"/>
                    </a:cubicBezTo>
                    <a:cubicBezTo>
                      <a:pt x="1" y="7"/>
                      <a:pt x="4" y="9"/>
                      <a:pt x="6"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3" name="Freeform 32"/>
              <p:cNvSpPr>
                <a:spLocks/>
              </p:cNvSpPr>
              <p:nvPr/>
            </p:nvSpPr>
            <p:spPr bwMode="auto">
              <a:xfrm>
                <a:off x="3938807" y="4140755"/>
                <a:ext cx="23812" cy="25400"/>
              </a:xfrm>
              <a:custGeom>
                <a:avLst/>
                <a:gdLst>
                  <a:gd name="T0" fmla="*/ 6 w 9"/>
                  <a:gd name="T1" fmla="*/ 9 h 10"/>
                  <a:gd name="T2" fmla="*/ 9 w 9"/>
                  <a:gd name="T3" fmla="*/ 4 h 10"/>
                  <a:gd name="T4" fmla="*/ 3 w 9"/>
                  <a:gd name="T5" fmla="*/ 1 h 10"/>
                  <a:gd name="T6" fmla="*/ 0 w 9"/>
                  <a:gd name="T7" fmla="*/ 6 h 10"/>
                  <a:gd name="T8" fmla="*/ 6 w 9"/>
                  <a:gd name="T9" fmla="*/ 9 h 10"/>
                </a:gdLst>
                <a:ahLst/>
                <a:cxnLst>
                  <a:cxn ang="0">
                    <a:pos x="T0" y="T1"/>
                  </a:cxn>
                  <a:cxn ang="0">
                    <a:pos x="T2" y="T3"/>
                  </a:cxn>
                  <a:cxn ang="0">
                    <a:pos x="T4" y="T5"/>
                  </a:cxn>
                  <a:cxn ang="0">
                    <a:pos x="T6" y="T7"/>
                  </a:cxn>
                  <a:cxn ang="0">
                    <a:pos x="T8" y="T9"/>
                  </a:cxn>
                </a:cxnLst>
                <a:rect l="0" t="0" r="r" b="b"/>
                <a:pathLst>
                  <a:path w="9" h="10">
                    <a:moveTo>
                      <a:pt x="6" y="9"/>
                    </a:moveTo>
                    <a:cubicBezTo>
                      <a:pt x="8" y="9"/>
                      <a:pt x="9" y="6"/>
                      <a:pt x="9" y="4"/>
                    </a:cubicBezTo>
                    <a:cubicBezTo>
                      <a:pt x="8" y="1"/>
                      <a:pt x="6" y="0"/>
                      <a:pt x="3" y="1"/>
                    </a:cubicBezTo>
                    <a:cubicBezTo>
                      <a:pt x="1" y="1"/>
                      <a:pt x="0" y="4"/>
                      <a:pt x="0" y="6"/>
                    </a:cubicBezTo>
                    <a:cubicBezTo>
                      <a:pt x="1" y="9"/>
                      <a:pt x="3"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4" name="Freeform 33"/>
              <p:cNvSpPr>
                <a:spLocks/>
              </p:cNvSpPr>
              <p:nvPr/>
            </p:nvSpPr>
            <p:spPr bwMode="auto">
              <a:xfrm>
                <a:off x="3916582" y="4131230"/>
                <a:ext cx="15875" cy="17462"/>
              </a:xfrm>
              <a:custGeom>
                <a:avLst/>
                <a:gdLst>
                  <a:gd name="T0" fmla="*/ 4 w 6"/>
                  <a:gd name="T1" fmla="*/ 6 h 7"/>
                  <a:gd name="T2" fmla="*/ 6 w 6"/>
                  <a:gd name="T3" fmla="*/ 2 h 7"/>
                  <a:gd name="T4" fmla="*/ 2 w 6"/>
                  <a:gd name="T5" fmla="*/ 0 h 7"/>
                  <a:gd name="T6" fmla="*/ 0 w 6"/>
                  <a:gd name="T7" fmla="*/ 4 h 7"/>
                  <a:gd name="T8" fmla="*/ 4 w 6"/>
                  <a:gd name="T9" fmla="*/ 6 h 7"/>
                </a:gdLst>
                <a:ahLst/>
                <a:cxnLst>
                  <a:cxn ang="0">
                    <a:pos x="T0" y="T1"/>
                  </a:cxn>
                  <a:cxn ang="0">
                    <a:pos x="T2" y="T3"/>
                  </a:cxn>
                  <a:cxn ang="0">
                    <a:pos x="T4" y="T5"/>
                  </a:cxn>
                  <a:cxn ang="0">
                    <a:pos x="T6" y="T7"/>
                  </a:cxn>
                  <a:cxn ang="0">
                    <a:pos x="T8" y="T9"/>
                  </a:cxn>
                </a:cxnLst>
                <a:rect l="0" t="0" r="r" b="b"/>
                <a:pathLst>
                  <a:path w="6" h="7">
                    <a:moveTo>
                      <a:pt x="4" y="6"/>
                    </a:moveTo>
                    <a:cubicBezTo>
                      <a:pt x="5" y="6"/>
                      <a:pt x="6" y="4"/>
                      <a:pt x="6" y="2"/>
                    </a:cubicBezTo>
                    <a:cubicBezTo>
                      <a:pt x="5" y="1"/>
                      <a:pt x="4" y="0"/>
                      <a:pt x="2" y="0"/>
                    </a:cubicBezTo>
                    <a:cubicBezTo>
                      <a:pt x="0" y="1"/>
                      <a:pt x="0" y="2"/>
                      <a:pt x="0" y="4"/>
                    </a:cubicBezTo>
                    <a:cubicBezTo>
                      <a:pt x="0"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5" name="Freeform 34"/>
              <p:cNvSpPr>
                <a:spLocks/>
              </p:cNvSpPr>
              <p:nvPr/>
            </p:nvSpPr>
            <p:spPr bwMode="auto">
              <a:xfrm>
                <a:off x="3897532" y="4101068"/>
                <a:ext cx="17462" cy="17462"/>
              </a:xfrm>
              <a:custGeom>
                <a:avLst/>
                <a:gdLst>
                  <a:gd name="T0" fmla="*/ 5 w 7"/>
                  <a:gd name="T1" fmla="*/ 6 h 7"/>
                  <a:gd name="T2" fmla="*/ 7 w 7"/>
                  <a:gd name="T3" fmla="*/ 2 h 7"/>
                  <a:gd name="T4" fmla="*/ 3 w 7"/>
                  <a:gd name="T5" fmla="*/ 0 h 7"/>
                  <a:gd name="T6" fmla="*/ 1 w 7"/>
                  <a:gd name="T7" fmla="*/ 4 h 7"/>
                  <a:gd name="T8" fmla="*/ 5 w 7"/>
                  <a:gd name="T9" fmla="*/ 6 h 7"/>
                </a:gdLst>
                <a:ahLst/>
                <a:cxnLst>
                  <a:cxn ang="0">
                    <a:pos x="T0" y="T1"/>
                  </a:cxn>
                  <a:cxn ang="0">
                    <a:pos x="T2" y="T3"/>
                  </a:cxn>
                  <a:cxn ang="0">
                    <a:pos x="T4" y="T5"/>
                  </a:cxn>
                  <a:cxn ang="0">
                    <a:pos x="T6" y="T7"/>
                  </a:cxn>
                  <a:cxn ang="0">
                    <a:pos x="T8" y="T9"/>
                  </a:cxn>
                </a:cxnLst>
                <a:rect l="0" t="0" r="r" b="b"/>
                <a:pathLst>
                  <a:path w="7" h="7">
                    <a:moveTo>
                      <a:pt x="5" y="6"/>
                    </a:moveTo>
                    <a:cubicBezTo>
                      <a:pt x="6" y="6"/>
                      <a:pt x="7" y="4"/>
                      <a:pt x="7" y="2"/>
                    </a:cubicBezTo>
                    <a:cubicBezTo>
                      <a:pt x="6" y="1"/>
                      <a:pt x="5" y="0"/>
                      <a:pt x="3" y="0"/>
                    </a:cubicBezTo>
                    <a:cubicBezTo>
                      <a:pt x="1" y="1"/>
                      <a:pt x="0" y="2"/>
                      <a:pt x="1" y="4"/>
                    </a:cubicBezTo>
                    <a:cubicBezTo>
                      <a:pt x="1" y="6"/>
                      <a:pt x="3" y="7"/>
                      <a:pt x="5"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6" name="Freeform 35"/>
              <p:cNvSpPr>
                <a:spLocks/>
              </p:cNvSpPr>
              <p:nvPr/>
            </p:nvSpPr>
            <p:spPr bwMode="auto">
              <a:xfrm>
                <a:off x="3903882" y="4032805"/>
                <a:ext cx="23812"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8"/>
                      <a:pt x="9" y="5"/>
                      <a:pt x="8" y="3"/>
                    </a:cubicBezTo>
                    <a:cubicBezTo>
                      <a:pt x="8" y="1"/>
                      <a:pt x="5" y="0"/>
                      <a:pt x="3" y="0"/>
                    </a:cubicBezTo>
                    <a:cubicBezTo>
                      <a:pt x="1" y="1"/>
                      <a:pt x="0" y="3"/>
                      <a:pt x="0" y="5"/>
                    </a:cubicBezTo>
                    <a:cubicBezTo>
                      <a:pt x="1" y="8"/>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7" name="Freeform 36"/>
              <p:cNvSpPr>
                <a:spLocks/>
              </p:cNvSpPr>
              <p:nvPr/>
            </p:nvSpPr>
            <p:spPr bwMode="auto">
              <a:xfrm>
                <a:off x="3927694" y="4002643"/>
                <a:ext cx="22225" cy="20637"/>
              </a:xfrm>
              <a:custGeom>
                <a:avLst/>
                <a:gdLst>
                  <a:gd name="T0" fmla="*/ 5 w 9"/>
                  <a:gd name="T1" fmla="*/ 8 h 8"/>
                  <a:gd name="T2" fmla="*/ 8 w 9"/>
                  <a:gd name="T3" fmla="*/ 3 h 8"/>
                  <a:gd name="T4" fmla="*/ 3 w 9"/>
                  <a:gd name="T5" fmla="*/ 0 h 8"/>
                  <a:gd name="T6" fmla="*/ 1 w 9"/>
                  <a:gd name="T7" fmla="*/ 5 h 8"/>
                  <a:gd name="T8" fmla="*/ 5 w 9"/>
                  <a:gd name="T9" fmla="*/ 8 h 8"/>
                </a:gdLst>
                <a:ahLst/>
                <a:cxnLst>
                  <a:cxn ang="0">
                    <a:pos x="T0" y="T1"/>
                  </a:cxn>
                  <a:cxn ang="0">
                    <a:pos x="T2" y="T3"/>
                  </a:cxn>
                  <a:cxn ang="0">
                    <a:pos x="T4" y="T5"/>
                  </a:cxn>
                  <a:cxn ang="0">
                    <a:pos x="T6" y="T7"/>
                  </a:cxn>
                  <a:cxn ang="0">
                    <a:pos x="T8" y="T9"/>
                  </a:cxn>
                </a:cxnLst>
                <a:rect l="0" t="0" r="r" b="b"/>
                <a:pathLst>
                  <a:path w="9" h="8">
                    <a:moveTo>
                      <a:pt x="5" y="8"/>
                    </a:moveTo>
                    <a:cubicBezTo>
                      <a:pt x="7" y="7"/>
                      <a:pt x="9" y="5"/>
                      <a:pt x="8" y="3"/>
                    </a:cubicBezTo>
                    <a:cubicBezTo>
                      <a:pt x="8" y="1"/>
                      <a:pt x="5" y="0"/>
                      <a:pt x="3" y="0"/>
                    </a:cubicBezTo>
                    <a:cubicBezTo>
                      <a:pt x="1" y="1"/>
                      <a:pt x="0" y="3"/>
                      <a:pt x="1" y="5"/>
                    </a:cubicBezTo>
                    <a:cubicBezTo>
                      <a:pt x="1" y="7"/>
                      <a:pt x="3" y="8"/>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8" name="Freeform 37"/>
              <p:cNvSpPr>
                <a:spLocks/>
              </p:cNvSpPr>
              <p:nvPr/>
            </p:nvSpPr>
            <p:spPr bwMode="auto">
              <a:xfrm>
                <a:off x="3967382" y="3970893"/>
                <a:ext cx="17462" cy="17462"/>
              </a:xfrm>
              <a:custGeom>
                <a:avLst/>
                <a:gdLst>
                  <a:gd name="T0" fmla="*/ 4 w 7"/>
                  <a:gd name="T1" fmla="*/ 6 h 7"/>
                  <a:gd name="T2" fmla="*/ 6 w 7"/>
                  <a:gd name="T3" fmla="*/ 2 h 7"/>
                  <a:gd name="T4" fmla="*/ 2 w 7"/>
                  <a:gd name="T5" fmla="*/ 0 h 7"/>
                  <a:gd name="T6" fmla="*/ 0 w 7"/>
                  <a:gd name="T7" fmla="*/ 4 h 7"/>
                  <a:gd name="T8" fmla="*/ 4 w 7"/>
                  <a:gd name="T9" fmla="*/ 6 h 7"/>
                </a:gdLst>
                <a:ahLst/>
                <a:cxnLst>
                  <a:cxn ang="0">
                    <a:pos x="T0" y="T1"/>
                  </a:cxn>
                  <a:cxn ang="0">
                    <a:pos x="T2" y="T3"/>
                  </a:cxn>
                  <a:cxn ang="0">
                    <a:pos x="T4" y="T5"/>
                  </a:cxn>
                  <a:cxn ang="0">
                    <a:pos x="T6" y="T7"/>
                  </a:cxn>
                  <a:cxn ang="0">
                    <a:pos x="T8" y="T9"/>
                  </a:cxn>
                </a:cxnLst>
                <a:rect l="0" t="0" r="r" b="b"/>
                <a:pathLst>
                  <a:path w="7" h="7">
                    <a:moveTo>
                      <a:pt x="4" y="6"/>
                    </a:moveTo>
                    <a:cubicBezTo>
                      <a:pt x="6" y="6"/>
                      <a:pt x="7" y="4"/>
                      <a:pt x="6" y="2"/>
                    </a:cubicBezTo>
                    <a:cubicBezTo>
                      <a:pt x="6" y="1"/>
                      <a:pt x="4" y="0"/>
                      <a:pt x="2" y="0"/>
                    </a:cubicBezTo>
                    <a:cubicBezTo>
                      <a:pt x="1" y="1"/>
                      <a:pt x="0" y="2"/>
                      <a:pt x="0" y="4"/>
                    </a:cubicBezTo>
                    <a:cubicBezTo>
                      <a:pt x="1"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9" name="Freeform 38"/>
              <p:cNvSpPr>
                <a:spLocks/>
              </p:cNvSpPr>
              <p:nvPr/>
            </p:nvSpPr>
            <p:spPr bwMode="auto">
              <a:xfrm>
                <a:off x="4015007" y="3953430"/>
                <a:ext cx="22225" cy="22225"/>
              </a:xfrm>
              <a:custGeom>
                <a:avLst/>
                <a:gdLst>
                  <a:gd name="T0" fmla="*/ 6 w 9"/>
                  <a:gd name="T1" fmla="*/ 9 h 9"/>
                  <a:gd name="T2" fmla="*/ 9 w 9"/>
                  <a:gd name="T3" fmla="*/ 3 h 9"/>
                  <a:gd name="T4" fmla="*/ 3 w 9"/>
                  <a:gd name="T5" fmla="*/ 0 h 9"/>
                  <a:gd name="T6" fmla="*/ 0 w 9"/>
                  <a:gd name="T7" fmla="*/ 6 h 9"/>
                  <a:gd name="T8" fmla="*/ 6 w 9"/>
                  <a:gd name="T9" fmla="*/ 9 h 9"/>
                </a:gdLst>
                <a:ahLst/>
                <a:cxnLst>
                  <a:cxn ang="0">
                    <a:pos x="T0" y="T1"/>
                  </a:cxn>
                  <a:cxn ang="0">
                    <a:pos x="T2" y="T3"/>
                  </a:cxn>
                  <a:cxn ang="0">
                    <a:pos x="T4" y="T5"/>
                  </a:cxn>
                  <a:cxn ang="0">
                    <a:pos x="T6" y="T7"/>
                  </a:cxn>
                  <a:cxn ang="0">
                    <a:pos x="T8" y="T9"/>
                  </a:cxn>
                </a:cxnLst>
                <a:rect l="0" t="0" r="r" b="b"/>
                <a:pathLst>
                  <a:path w="9" h="9">
                    <a:moveTo>
                      <a:pt x="6" y="9"/>
                    </a:moveTo>
                    <a:cubicBezTo>
                      <a:pt x="8" y="8"/>
                      <a:pt x="9" y="6"/>
                      <a:pt x="9" y="3"/>
                    </a:cubicBezTo>
                    <a:cubicBezTo>
                      <a:pt x="8" y="1"/>
                      <a:pt x="6" y="0"/>
                      <a:pt x="3" y="0"/>
                    </a:cubicBezTo>
                    <a:cubicBezTo>
                      <a:pt x="1" y="1"/>
                      <a:pt x="0" y="3"/>
                      <a:pt x="0" y="6"/>
                    </a:cubicBezTo>
                    <a:cubicBezTo>
                      <a:pt x="1" y="8"/>
                      <a:pt x="3" y="9"/>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0" name="Freeform 39"/>
              <p:cNvSpPr>
                <a:spLocks/>
              </p:cNvSpPr>
              <p:nvPr/>
            </p:nvSpPr>
            <p:spPr bwMode="auto">
              <a:xfrm>
                <a:off x="3994369" y="4080430"/>
                <a:ext cx="11112" cy="4762"/>
              </a:xfrm>
              <a:custGeom>
                <a:avLst/>
                <a:gdLst>
                  <a:gd name="T0" fmla="*/ 4 w 4"/>
                  <a:gd name="T1" fmla="*/ 0 h 2"/>
                  <a:gd name="T2" fmla="*/ 0 w 4"/>
                  <a:gd name="T3" fmla="*/ 2 h 2"/>
                  <a:gd name="T4" fmla="*/ 3 w 4"/>
                  <a:gd name="T5" fmla="*/ 2 h 2"/>
                  <a:gd name="T6" fmla="*/ 4 w 4"/>
                  <a:gd name="T7" fmla="*/ 2 h 2"/>
                  <a:gd name="T8" fmla="*/ 4 w 4"/>
                  <a:gd name="T9" fmla="*/ 1 h 2"/>
                  <a:gd name="T10" fmla="*/ 4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4" y="0"/>
                    </a:moveTo>
                    <a:cubicBezTo>
                      <a:pt x="3" y="1"/>
                      <a:pt x="2" y="1"/>
                      <a:pt x="0" y="2"/>
                    </a:cubicBezTo>
                    <a:cubicBezTo>
                      <a:pt x="1" y="2"/>
                      <a:pt x="2" y="2"/>
                      <a:pt x="3" y="2"/>
                    </a:cubicBezTo>
                    <a:cubicBezTo>
                      <a:pt x="3" y="2"/>
                      <a:pt x="3" y="2"/>
                      <a:pt x="4" y="2"/>
                    </a:cubicBezTo>
                    <a:cubicBezTo>
                      <a:pt x="4" y="2"/>
                      <a:pt x="4" y="1"/>
                      <a:pt x="4" y="1"/>
                    </a:cubicBezTo>
                    <a:cubicBezTo>
                      <a:pt x="4" y="0"/>
                      <a:pt x="4" y="0"/>
                      <a:pt x="4" y="0"/>
                    </a:cubicBezTo>
                  </a:path>
                </a:pathLst>
              </a:custGeom>
              <a:solidFill>
                <a:srgbClr val="E5E5E5"/>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1" name="Freeform 40"/>
              <p:cNvSpPr>
                <a:spLocks/>
              </p:cNvSpPr>
              <p:nvPr/>
            </p:nvSpPr>
            <p:spPr bwMode="auto">
              <a:xfrm>
                <a:off x="4005482" y="4083605"/>
                <a:ext cx="0" cy="158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1"/>
                      <a:pt x="0" y="0"/>
                      <a:pt x="0" y="0"/>
                    </a:cubicBezTo>
                    <a:cubicBezTo>
                      <a:pt x="0" y="0"/>
                      <a:pt x="0" y="0"/>
                      <a:pt x="0" y="0"/>
                    </a:cubicBezTo>
                  </a:path>
                </a:pathLst>
              </a:custGeom>
              <a:solidFill>
                <a:srgbClr val="DFD5D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2" name="Freeform 41"/>
              <p:cNvSpPr>
                <a:spLocks/>
              </p:cNvSpPr>
              <p:nvPr/>
            </p:nvSpPr>
            <p:spPr bwMode="auto">
              <a:xfrm>
                <a:off x="3994369" y="4085193"/>
                <a:ext cx="11112" cy="0"/>
              </a:xfrm>
              <a:custGeom>
                <a:avLst/>
                <a:gdLst>
                  <a:gd name="T0" fmla="*/ 3 w 4"/>
                  <a:gd name="T1" fmla="*/ 0 w 4"/>
                  <a:gd name="T2" fmla="*/ 0 w 4"/>
                  <a:gd name="T3" fmla="*/ 4 w 4"/>
                  <a:gd name="T4" fmla="*/ 4 w 4"/>
                  <a:gd name="T5" fmla="*/ 4 w 4"/>
                  <a:gd name="T6" fmla="*/ 4 w 4"/>
                  <a:gd name="T7" fmla="*/ 3 w 4"/>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4">
                    <a:moveTo>
                      <a:pt x="3" y="0"/>
                    </a:moveTo>
                    <a:cubicBezTo>
                      <a:pt x="2" y="0"/>
                      <a:pt x="1" y="0"/>
                      <a:pt x="0" y="0"/>
                    </a:cubicBezTo>
                    <a:cubicBezTo>
                      <a:pt x="0" y="0"/>
                      <a:pt x="0" y="0"/>
                      <a:pt x="0" y="0"/>
                    </a:cubicBezTo>
                    <a:cubicBezTo>
                      <a:pt x="1" y="0"/>
                      <a:pt x="3" y="0"/>
                      <a:pt x="4" y="0"/>
                    </a:cubicBezTo>
                    <a:cubicBezTo>
                      <a:pt x="4" y="0"/>
                      <a:pt x="4" y="0"/>
                      <a:pt x="4" y="0"/>
                    </a:cubicBezTo>
                    <a:cubicBezTo>
                      <a:pt x="4" y="0"/>
                      <a:pt x="4" y="0"/>
                      <a:pt x="4" y="0"/>
                    </a:cubicBezTo>
                    <a:cubicBezTo>
                      <a:pt x="4" y="0"/>
                      <a:pt x="4" y="0"/>
                      <a:pt x="4" y="0"/>
                    </a:cubicBezTo>
                    <a:cubicBezTo>
                      <a:pt x="3" y="0"/>
                      <a:pt x="3" y="0"/>
                      <a:pt x="3" y="0"/>
                    </a:cubicBezTo>
                  </a:path>
                </a:pathLst>
              </a:custGeom>
              <a:solidFill>
                <a:srgbClr val="E0D7D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pic>
            <p:nvPicPr>
              <p:cNvPr id="143" name="Picture 4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1507" y="4037568"/>
                <a:ext cx="106362" cy="106362"/>
              </a:xfrm>
              <a:prstGeom prst="rect">
                <a:avLst/>
              </a:prstGeom>
              <a:noFill/>
              <a:ln w="9525">
                <a:solidFill>
                  <a:srgbClr val="F59BBC"/>
                </a:solidFill>
                <a:miter lim="800000"/>
                <a:headEnd/>
                <a:tailEnd/>
              </a:ln>
              <a:extLst>
                <a:ext uri="{909E8E84-426E-40DD-AFC4-6F175D3DCCD1}">
                  <a14:hiddenFill xmlns:a14="http://schemas.microsoft.com/office/drawing/2010/main">
                    <a:solidFill>
                      <a:srgbClr val="FFFFFF"/>
                    </a:solidFill>
                  </a14:hiddenFill>
                </a:ext>
              </a:extLst>
            </p:spPr>
          </p:pic>
          <p:sp>
            <p:nvSpPr>
              <p:cNvPr id="144" name="Freeform 43"/>
              <p:cNvSpPr>
                <a:spLocks/>
              </p:cNvSpPr>
              <p:nvPr/>
            </p:nvSpPr>
            <p:spPr bwMode="auto">
              <a:xfrm>
                <a:off x="4018182" y="4109005"/>
                <a:ext cx="11112" cy="19050"/>
              </a:xfrm>
              <a:custGeom>
                <a:avLst/>
                <a:gdLst>
                  <a:gd name="T0" fmla="*/ 2 w 5"/>
                  <a:gd name="T1" fmla="*/ 0 h 8"/>
                  <a:gd name="T2" fmla="*/ 1 w 5"/>
                  <a:gd name="T3" fmla="*/ 2 h 8"/>
                  <a:gd name="T4" fmla="*/ 3 w 5"/>
                  <a:gd name="T5" fmla="*/ 8 h 8"/>
                  <a:gd name="T6" fmla="*/ 5 w 5"/>
                  <a:gd name="T7" fmla="*/ 7 h 8"/>
                  <a:gd name="T8" fmla="*/ 2 w 5"/>
                  <a:gd name="T9" fmla="*/ 1 h 8"/>
                  <a:gd name="T10" fmla="*/ 2 w 5"/>
                  <a:gd name="T11" fmla="*/ 0 h 8"/>
                </a:gdLst>
                <a:ahLst/>
                <a:cxnLst>
                  <a:cxn ang="0">
                    <a:pos x="T0" y="T1"/>
                  </a:cxn>
                  <a:cxn ang="0">
                    <a:pos x="T2" y="T3"/>
                  </a:cxn>
                  <a:cxn ang="0">
                    <a:pos x="T4" y="T5"/>
                  </a:cxn>
                  <a:cxn ang="0">
                    <a:pos x="T6" y="T7"/>
                  </a:cxn>
                  <a:cxn ang="0">
                    <a:pos x="T8" y="T9"/>
                  </a:cxn>
                  <a:cxn ang="0">
                    <a:pos x="T10" y="T11"/>
                  </a:cxn>
                </a:cxnLst>
                <a:rect l="0" t="0" r="r" b="b"/>
                <a:pathLst>
                  <a:path w="5" h="8">
                    <a:moveTo>
                      <a:pt x="2" y="0"/>
                    </a:moveTo>
                    <a:cubicBezTo>
                      <a:pt x="1" y="0"/>
                      <a:pt x="0" y="1"/>
                      <a:pt x="1" y="2"/>
                    </a:cubicBezTo>
                    <a:cubicBezTo>
                      <a:pt x="1" y="4"/>
                      <a:pt x="2" y="6"/>
                      <a:pt x="3" y="8"/>
                    </a:cubicBezTo>
                    <a:cubicBezTo>
                      <a:pt x="4" y="7"/>
                      <a:pt x="4" y="7"/>
                      <a:pt x="5" y="7"/>
                    </a:cubicBezTo>
                    <a:cubicBezTo>
                      <a:pt x="4" y="5"/>
                      <a:pt x="3" y="3"/>
                      <a:pt x="2" y="1"/>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5" name="Freeform 44"/>
              <p:cNvSpPr>
                <a:spLocks/>
              </p:cNvSpPr>
              <p:nvPr/>
            </p:nvSpPr>
            <p:spPr bwMode="auto">
              <a:xfrm>
                <a:off x="4022944" y="4101068"/>
                <a:ext cx="19050" cy="14287"/>
              </a:xfrm>
              <a:custGeom>
                <a:avLst/>
                <a:gdLst>
                  <a:gd name="T0" fmla="*/ 2 w 8"/>
                  <a:gd name="T1" fmla="*/ 0 h 6"/>
                  <a:gd name="T2" fmla="*/ 1 w 8"/>
                  <a:gd name="T3" fmla="*/ 2 h 6"/>
                  <a:gd name="T4" fmla="*/ 7 w 8"/>
                  <a:gd name="T5" fmla="*/ 6 h 6"/>
                  <a:gd name="T6" fmla="*/ 8 w 8"/>
                  <a:gd name="T7" fmla="*/ 4 h 6"/>
                  <a:gd name="T8" fmla="*/ 2 w 8"/>
                  <a:gd name="T9" fmla="*/ 0 h 6"/>
                  <a:gd name="T10" fmla="*/ 2 w 8"/>
                  <a:gd name="T11" fmla="*/ 0 h 6"/>
                </a:gdLst>
                <a:ahLst/>
                <a:cxnLst>
                  <a:cxn ang="0">
                    <a:pos x="T0" y="T1"/>
                  </a:cxn>
                  <a:cxn ang="0">
                    <a:pos x="T2" y="T3"/>
                  </a:cxn>
                  <a:cxn ang="0">
                    <a:pos x="T4" y="T5"/>
                  </a:cxn>
                  <a:cxn ang="0">
                    <a:pos x="T6" y="T7"/>
                  </a:cxn>
                  <a:cxn ang="0">
                    <a:pos x="T8" y="T9"/>
                  </a:cxn>
                  <a:cxn ang="0">
                    <a:pos x="T10" y="T11"/>
                  </a:cxn>
                </a:cxnLst>
                <a:rect l="0" t="0" r="r" b="b"/>
                <a:pathLst>
                  <a:path w="8" h="6">
                    <a:moveTo>
                      <a:pt x="2" y="0"/>
                    </a:moveTo>
                    <a:cubicBezTo>
                      <a:pt x="1" y="0"/>
                      <a:pt x="0" y="2"/>
                      <a:pt x="1" y="2"/>
                    </a:cubicBezTo>
                    <a:cubicBezTo>
                      <a:pt x="3" y="4"/>
                      <a:pt x="5" y="5"/>
                      <a:pt x="7" y="6"/>
                    </a:cubicBezTo>
                    <a:cubicBezTo>
                      <a:pt x="7" y="5"/>
                      <a:pt x="8" y="5"/>
                      <a:pt x="8" y="4"/>
                    </a:cubicBezTo>
                    <a:cubicBezTo>
                      <a:pt x="6" y="3"/>
                      <a:pt x="4" y="2"/>
                      <a:pt x="2" y="0"/>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6" name="Freeform 45"/>
              <p:cNvSpPr>
                <a:spLocks/>
              </p:cNvSpPr>
              <p:nvPr/>
            </p:nvSpPr>
            <p:spPr bwMode="auto">
              <a:xfrm>
                <a:off x="4027707" y="4088368"/>
                <a:ext cx="20637" cy="9525"/>
              </a:xfrm>
              <a:custGeom>
                <a:avLst/>
                <a:gdLst>
                  <a:gd name="T0" fmla="*/ 1 w 8"/>
                  <a:gd name="T1" fmla="*/ 0 h 4"/>
                  <a:gd name="T2" fmla="*/ 1 w 8"/>
                  <a:gd name="T3" fmla="*/ 2 h 4"/>
                  <a:gd name="T4" fmla="*/ 8 w 8"/>
                  <a:gd name="T5" fmla="*/ 4 h 4"/>
                  <a:gd name="T6" fmla="*/ 8 w 8"/>
                  <a:gd name="T7" fmla="*/ 2 h 4"/>
                  <a:gd name="T8" fmla="*/ 2 w 8"/>
                  <a:gd name="T9" fmla="*/ 0 h 4"/>
                  <a:gd name="T10" fmla="*/ 1 w 8"/>
                  <a:gd name="T11" fmla="*/ 0 h 4"/>
                </a:gdLst>
                <a:ahLst/>
                <a:cxnLst>
                  <a:cxn ang="0">
                    <a:pos x="T0" y="T1"/>
                  </a:cxn>
                  <a:cxn ang="0">
                    <a:pos x="T2" y="T3"/>
                  </a:cxn>
                  <a:cxn ang="0">
                    <a:pos x="T4" y="T5"/>
                  </a:cxn>
                  <a:cxn ang="0">
                    <a:pos x="T6" y="T7"/>
                  </a:cxn>
                  <a:cxn ang="0">
                    <a:pos x="T8" y="T9"/>
                  </a:cxn>
                  <a:cxn ang="0">
                    <a:pos x="T10" y="T11"/>
                  </a:cxn>
                </a:cxnLst>
                <a:rect l="0" t="0" r="r" b="b"/>
                <a:pathLst>
                  <a:path w="8" h="4">
                    <a:moveTo>
                      <a:pt x="1" y="0"/>
                    </a:moveTo>
                    <a:cubicBezTo>
                      <a:pt x="0" y="0"/>
                      <a:pt x="0" y="2"/>
                      <a:pt x="1" y="2"/>
                    </a:cubicBezTo>
                    <a:cubicBezTo>
                      <a:pt x="3" y="3"/>
                      <a:pt x="6" y="3"/>
                      <a:pt x="8" y="4"/>
                    </a:cubicBezTo>
                    <a:cubicBezTo>
                      <a:pt x="8" y="3"/>
                      <a:pt x="8" y="2"/>
                      <a:pt x="8" y="2"/>
                    </a:cubicBezTo>
                    <a:cubicBezTo>
                      <a:pt x="6" y="1"/>
                      <a:pt x="4" y="0"/>
                      <a:pt x="2" y="0"/>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7" name="Freeform 46"/>
              <p:cNvSpPr>
                <a:spLocks/>
              </p:cNvSpPr>
              <p:nvPr/>
            </p:nvSpPr>
            <p:spPr bwMode="auto">
              <a:xfrm>
                <a:off x="4027707" y="4070905"/>
                <a:ext cx="17462" cy="7937"/>
              </a:xfrm>
              <a:custGeom>
                <a:avLst/>
                <a:gdLst>
                  <a:gd name="T0" fmla="*/ 7 w 7"/>
                  <a:gd name="T1" fmla="*/ 0 h 3"/>
                  <a:gd name="T2" fmla="*/ 2 w 7"/>
                  <a:gd name="T3" fmla="*/ 1 h 3"/>
                  <a:gd name="T4" fmla="*/ 2 w 7"/>
                  <a:gd name="T5" fmla="*/ 3 h 3"/>
                  <a:gd name="T6" fmla="*/ 2 w 7"/>
                  <a:gd name="T7" fmla="*/ 3 h 3"/>
                  <a:gd name="T8" fmla="*/ 7 w 7"/>
                  <a:gd name="T9" fmla="*/ 2 h 3"/>
                  <a:gd name="T10" fmla="*/ 7 w 7"/>
                  <a:gd name="T11" fmla="*/ 0 h 3"/>
                </a:gdLst>
                <a:ahLst/>
                <a:cxnLst>
                  <a:cxn ang="0">
                    <a:pos x="T0" y="T1"/>
                  </a:cxn>
                  <a:cxn ang="0">
                    <a:pos x="T2" y="T3"/>
                  </a:cxn>
                  <a:cxn ang="0">
                    <a:pos x="T4" y="T5"/>
                  </a:cxn>
                  <a:cxn ang="0">
                    <a:pos x="T6" y="T7"/>
                  </a:cxn>
                  <a:cxn ang="0">
                    <a:pos x="T8" y="T9"/>
                  </a:cxn>
                  <a:cxn ang="0">
                    <a:pos x="T10" y="T11"/>
                  </a:cxn>
                </a:cxnLst>
                <a:rect l="0" t="0" r="r" b="b"/>
                <a:pathLst>
                  <a:path w="7" h="3">
                    <a:moveTo>
                      <a:pt x="7" y="0"/>
                    </a:moveTo>
                    <a:cubicBezTo>
                      <a:pt x="5" y="0"/>
                      <a:pt x="3" y="1"/>
                      <a:pt x="2" y="1"/>
                    </a:cubicBezTo>
                    <a:cubicBezTo>
                      <a:pt x="0" y="1"/>
                      <a:pt x="1" y="3"/>
                      <a:pt x="2" y="3"/>
                    </a:cubicBezTo>
                    <a:cubicBezTo>
                      <a:pt x="2" y="3"/>
                      <a:pt x="2" y="3"/>
                      <a:pt x="2" y="3"/>
                    </a:cubicBezTo>
                    <a:cubicBezTo>
                      <a:pt x="4" y="3"/>
                      <a:pt x="6" y="2"/>
                      <a:pt x="7" y="2"/>
                    </a:cubicBezTo>
                    <a:cubicBezTo>
                      <a:pt x="7" y="1"/>
                      <a:pt x="7"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8" name="Freeform 47"/>
              <p:cNvSpPr>
                <a:spLocks/>
              </p:cNvSpPr>
              <p:nvPr/>
            </p:nvSpPr>
            <p:spPr bwMode="auto">
              <a:xfrm>
                <a:off x="4024532" y="4053443"/>
                <a:ext cx="7937" cy="9525"/>
              </a:xfrm>
              <a:custGeom>
                <a:avLst/>
                <a:gdLst>
                  <a:gd name="T0" fmla="*/ 2 w 3"/>
                  <a:gd name="T1" fmla="*/ 0 h 4"/>
                  <a:gd name="T2" fmla="*/ 0 w 3"/>
                  <a:gd name="T3" fmla="*/ 2 h 4"/>
                  <a:gd name="T4" fmla="*/ 1 w 3"/>
                  <a:gd name="T5" fmla="*/ 4 h 4"/>
                  <a:gd name="T6" fmla="*/ 2 w 3"/>
                  <a:gd name="T7" fmla="*/ 3 h 4"/>
                  <a:gd name="T8" fmla="*/ 3 w 3"/>
                  <a:gd name="T9" fmla="*/ 1 h 4"/>
                  <a:gd name="T10" fmla="*/ 2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2" y="0"/>
                    </a:moveTo>
                    <a:cubicBezTo>
                      <a:pt x="1" y="1"/>
                      <a:pt x="1" y="1"/>
                      <a:pt x="0" y="2"/>
                    </a:cubicBezTo>
                    <a:cubicBezTo>
                      <a:pt x="0" y="3"/>
                      <a:pt x="1" y="4"/>
                      <a:pt x="1" y="4"/>
                    </a:cubicBezTo>
                    <a:cubicBezTo>
                      <a:pt x="2" y="4"/>
                      <a:pt x="2" y="4"/>
                      <a:pt x="2" y="3"/>
                    </a:cubicBezTo>
                    <a:cubicBezTo>
                      <a:pt x="3" y="3"/>
                      <a:pt x="3" y="2"/>
                      <a:pt x="3" y="1"/>
                    </a:cubicBezTo>
                    <a:cubicBezTo>
                      <a:pt x="3" y="1"/>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9" name="Freeform 48"/>
              <p:cNvSpPr>
                <a:spLocks/>
              </p:cNvSpPr>
              <p:nvPr/>
            </p:nvSpPr>
            <p:spPr bwMode="auto">
              <a:xfrm>
                <a:off x="4007069" y="4045505"/>
                <a:ext cx="7937" cy="9525"/>
              </a:xfrm>
              <a:custGeom>
                <a:avLst/>
                <a:gdLst>
                  <a:gd name="T0" fmla="*/ 1 w 3"/>
                  <a:gd name="T1" fmla="*/ 0 h 4"/>
                  <a:gd name="T2" fmla="*/ 0 w 3"/>
                  <a:gd name="T3" fmla="*/ 3 h 4"/>
                  <a:gd name="T4" fmla="*/ 2 w 3"/>
                  <a:gd name="T5" fmla="*/ 4 h 4"/>
                  <a:gd name="T6" fmla="*/ 2 w 3"/>
                  <a:gd name="T7" fmla="*/ 3 h 4"/>
                  <a:gd name="T8" fmla="*/ 3 w 3"/>
                  <a:gd name="T9" fmla="*/ 1 h 4"/>
                  <a:gd name="T10" fmla="*/ 1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1" y="0"/>
                    </a:moveTo>
                    <a:cubicBezTo>
                      <a:pt x="1" y="1"/>
                      <a:pt x="0" y="2"/>
                      <a:pt x="0" y="3"/>
                    </a:cubicBezTo>
                    <a:cubicBezTo>
                      <a:pt x="0" y="3"/>
                      <a:pt x="1" y="4"/>
                      <a:pt x="2" y="4"/>
                    </a:cubicBezTo>
                    <a:cubicBezTo>
                      <a:pt x="2" y="4"/>
                      <a:pt x="2" y="4"/>
                      <a:pt x="2" y="3"/>
                    </a:cubicBezTo>
                    <a:cubicBezTo>
                      <a:pt x="3" y="2"/>
                      <a:pt x="3" y="1"/>
                      <a:pt x="3" y="1"/>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0" name="Freeform 49"/>
              <p:cNvSpPr>
                <a:spLocks/>
              </p:cNvSpPr>
              <p:nvPr/>
            </p:nvSpPr>
            <p:spPr bwMode="auto">
              <a:xfrm>
                <a:off x="3989607" y="4048680"/>
                <a:ext cx="7937" cy="9525"/>
              </a:xfrm>
              <a:custGeom>
                <a:avLst/>
                <a:gdLst>
                  <a:gd name="T0" fmla="*/ 2 w 3"/>
                  <a:gd name="T1" fmla="*/ 0 h 4"/>
                  <a:gd name="T2" fmla="*/ 2 w 3"/>
                  <a:gd name="T3" fmla="*/ 0 h 4"/>
                  <a:gd name="T4" fmla="*/ 0 w 3"/>
                  <a:gd name="T5" fmla="*/ 0 h 4"/>
                  <a:gd name="T6" fmla="*/ 1 w 3"/>
                  <a:gd name="T7" fmla="*/ 4 h 4"/>
                  <a:gd name="T8" fmla="*/ 2 w 3"/>
                  <a:gd name="T9" fmla="*/ 4 h 4"/>
                  <a:gd name="T10" fmla="*/ 3 w 3"/>
                  <a:gd name="T11" fmla="*/ 3 h 4"/>
                  <a:gd name="T12" fmla="*/ 2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2" y="0"/>
                    </a:moveTo>
                    <a:cubicBezTo>
                      <a:pt x="2" y="0"/>
                      <a:pt x="2" y="0"/>
                      <a:pt x="2" y="0"/>
                    </a:cubicBezTo>
                    <a:cubicBezTo>
                      <a:pt x="1" y="0"/>
                      <a:pt x="0" y="0"/>
                      <a:pt x="0" y="0"/>
                    </a:cubicBezTo>
                    <a:cubicBezTo>
                      <a:pt x="0" y="1"/>
                      <a:pt x="0" y="2"/>
                      <a:pt x="1" y="4"/>
                    </a:cubicBezTo>
                    <a:cubicBezTo>
                      <a:pt x="1" y="4"/>
                      <a:pt x="1" y="4"/>
                      <a:pt x="2" y="4"/>
                    </a:cubicBezTo>
                    <a:cubicBezTo>
                      <a:pt x="2" y="4"/>
                      <a:pt x="3" y="4"/>
                      <a:pt x="3" y="3"/>
                    </a:cubicBezTo>
                    <a:cubicBezTo>
                      <a:pt x="3" y="2"/>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1" name="Freeform 50"/>
              <p:cNvSpPr>
                <a:spLocks/>
              </p:cNvSpPr>
              <p:nvPr/>
            </p:nvSpPr>
            <p:spPr bwMode="auto">
              <a:xfrm>
                <a:off x="3975319" y="4055030"/>
                <a:ext cx="9525" cy="11112"/>
              </a:xfrm>
              <a:custGeom>
                <a:avLst/>
                <a:gdLst>
                  <a:gd name="T0" fmla="*/ 2 w 4"/>
                  <a:gd name="T1" fmla="*/ 0 h 4"/>
                  <a:gd name="T2" fmla="*/ 0 w 4"/>
                  <a:gd name="T3" fmla="*/ 1 h 4"/>
                  <a:gd name="T4" fmla="*/ 2 w 4"/>
                  <a:gd name="T5" fmla="*/ 3 h 4"/>
                  <a:gd name="T6" fmla="*/ 3 w 4"/>
                  <a:gd name="T7" fmla="*/ 4 h 4"/>
                  <a:gd name="T8" fmla="*/ 3 w 4"/>
                  <a:gd name="T9" fmla="*/ 2 h 4"/>
                  <a:gd name="T10" fmla="*/ 2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2" y="0"/>
                    </a:moveTo>
                    <a:cubicBezTo>
                      <a:pt x="1" y="0"/>
                      <a:pt x="0" y="1"/>
                      <a:pt x="0" y="1"/>
                    </a:cubicBezTo>
                    <a:cubicBezTo>
                      <a:pt x="1" y="2"/>
                      <a:pt x="1" y="3"/>
                      <a:pt x="2" y="3"/>
                    </a:cubicBezTo>
                    <a:cubicBezTo>
                      <a:pt x="2" y="4"/>
                      <a:pt x="2" y="4"/>
                      <a:pt x="3" y="4"/>
                    </a:cubicBezTo>
                    <a:cubicBezTo>
                      <a:pt x="3" y="4"/>
                      <a:pt x="4" y="3"/>
                      <a:pt x="3" y="2"/>
                    </a:cubicBezTo>
                    <a:cubicBezTo>
                      <a:pt x="3"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2" name="Freeform 51"/>
              <p:cNvSpPr>
                <a:spLocks/>
              </p:cNvSpPr>
              <p:nvPr/>
            </p:nvSpPr>
            <p:spPr bwMode="auto">
              <a:xfrm>
                <a:off x="3964207" y="4067730"/>
                <a:ext cx="15875" cy="11112"/>
              </a:xfrm>
              <a:custGeom>
                <a:avLst/>
                <a:gdLst>
                  <a:gd name="T0" fmla="*/ 1 w 6"/>
                  <a:gd name="T1" fmla="*/ 0 h 4"/>
                  <a:gd name="T2" fmla="*/ 0 w 6"/>
                  <a:gd name="T3" fmla="*/ 2 h 4"/>
                  <a:gd name="T4" fmla="*/ 4 w 6"/>
                  <a:gd name="T5" fmla="*/ 4 h 4"/>
                  <a:gd name="T6" fmla="*/ 4 w 6"/>
                  <a:gd name="T7" fmla="*/ 4 h 4"/>
                  <a:gd name="T8" fmla="*/ 5 w 6"/>
                  <a:gd name="T9" fmla="*/ 2 h 4"/>
                  <a:gd name="T10" fmla="*/ 1 w 6"/>
                  <a:gd name="T11" fmla="*/ 0 h 4"/>
                </a:gdLst>
                <a:ahLst/>
                <a:cxnLst>
                  <a:cxn ang="0">
                    <a:pos x="T0" y="T1"/>
                  </a:cxn>
                  <a:cxn ang="0">
                    <a:pos x="T2" y="T3"/>
                  </a:cxn>
                  <a:cxn ang="0">
                    <a:pos x="T4" y="T5"/>
                  </a:cxn>
                  <a:cxn ang="0">
                    <a:pos x="T6" y="T7"/>
                  </a:cxn>
                  <a:cxn ang="0">
                    <a:pos x="T8" y="T9"/>
                  </a:cxn>
                  <a:cxn ang="0">
                    <a:pos x="T10" y="T11"/>
                  </a:cxn>
                </a:cxnLst>
                <a:rect l="0" t="0" r="r" b="b"/>
                <a:pathLst>
                  <a:path w="6" h="4">
                    <a:moveTo>
                      <a:pt x="1" y="0"/>
                    </a:moveTo>
                    <a:cubicBezTo>
                      <a:pt x="1" y="0"/>
                      <a:pt x="1" y="1"/>
                      <a:pt x="0" y="2"/>
                    </a:cubicBezTo>
                    <a:cubicBezTo>
                      <a:pt x="1" y="2"/>
                      <a:pt x="3" y="3"/>
                      <a:pt x="4" y="4"/>
                    </a:cubicBezTo>
                    <a:cubicBezTo>
                      <a:pt x="4" y="4"/>
                      <a:pt x="4" y="4"/>
                      <a:pt x="4" y="4"/>
                    </a:cubicBezTo>
                    <a:cubicBezTo>
                      <a:pt x="5" y="4"/>
                      <a:pt x="6" y="2"/>
                      <a:pt x="5" y="2"/>
                    </a:cubicBezTo>
                    <a:cubicBezTo>
                      <a:pt x="4" y="1"/>
                      <a:pt x="2"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3" name="Freeform 52"/>
              <p:cNvSpPr>
                <a:spLocks/>
              </p:cNvSpPr>
              <p:nvPr/>
            </p:nvSpPr>
            <p:spPr bwMode="auto">
              <a:xfrm>
                <a:off x="3962619" y="4085193"/>
                <a:ext cx="17462" cy="11112"/>
              </a:xfrm>
              <a:custGeom>
                <a:avLst/>
                <a:gdLst>
                  <a:gd name="T0" fmla="*/ 5 w 7"/>
                  <a:gd name="T1" fmla="*/ 0 h 4"/>
                  <a:gd name="T2" fmla="*/ 5 w 7"/>
                  <a:gd name="T3" fmla="*/ 0 h 4"/>
                  <a:gd name="T4" fmla="*/ 0 w 7"/>
                  <a:gd name="T5" fmla="*/ 2 h 4"/>
                  <a:gd name="T6" fmla="*/ 0 w 7"/>
                  <a:gd name="T7" fmla="*/ 4 h 4"/>
                  <a:gd name="T8" fmla="*/ 5 w 7"/>
                  <a:gd name="T9" fmla="*/ 3 h 4"/>
                  <a:gd name="T10" fmla="*/ 5 w 7"/>
                  <a:gd name="T11" fmla="*/ 0 h 4"/>
                </a:gdLst>
                <a:ahLst/>
                <a:cxnLst>
                  <a:cxn ang="0">
                    <a:pos x="T0" y="T1"/>
                  </a:cxn>
                  <a:cxn ang="0">
                    <a:pos x="T2" y="T3"/>
                  </a:cxn>
                  <a:cxn ang="0">
                    <a:pos x="T4" y="T5"/>
                  </a:cxn>
                  <a:cxn ang="0">
                    <a:pos x="T6" y="T7"/>
                  </a:cxn>
                  <a:cxn ang="0">
                    <a:pos x="T8" y="T9"/>
                  </a:cxn>
                  <a:cxn ang="0">
                    <a:pos x="T10" y="T11"/>
                  </a:cxn>
                </a:cxnLst>
                <a:rect l="0" t="0" r="r" b="b"/>
                <a:pathLst>
                  <a:path w="7" h="4">
                    <a:moveTo>
                      <a:pt x="5" y="0"/>
                    </a:moveTo>
                    <a:cubicBezTo>
                      <a:pt x="5" y="0"/>
                      <a:pt x="5" y="0"/>
                      <a:pt x="5" y="0"/>
                    </a:cubicBezTo>
                    <a:cubicBezTo>
                      <a:pt x="3" y="1"/>
                      <a:pt x="1" y="1"/>
                      <a:pt x="0" y="2"/>
                    </a:cubicBezTo>
                    <a:cubicBezTo>
                      <a:pt x="0" y="3"/>
                      <a:pt x="0" y="3"/>
                      <a:pt x="0" y="4"/>
                    </a:cubicBezTo>
                    <a:cubicBezTo>
                      <a:pt x="2" y="4"/>
                      <a:pt x="4" y="3"/>
                      <a:pt x="5" y="3"/>
                    </a:cubicBezTo>
                    <a:cubicBezTo>
                      <a:pt x="7" y="2"/>
                      <a:pt x="6" y="0"/>
                      <a:pt x="5"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4" name="Freeform 53"/>
              <p:cNvSpPr>
                <a:spLocks/>
              </p:cNvSpPr>
              <p:nvPr/>
            </p:nvSpPr>
            <p:spPr bwMode="auto">
              <a:xfrm>
                <a:off x="3964207" y="4096305"/>
                <a:ext cx="23812" cy="17462"/>
              </a:xfrm>
              <a:custGeom>
                <a:avLst/>
                <a:gdLst>
                  <a:gd name="T0" fmla="*/ 7 w 9"/>
                  <a:gd name="T1" fmla="*/ 0 h 7"/>
                  <a:gd name="T2" fmla="*/ 6 w 9"/>
                  <a:gd name="T3" fmla="*/ 0 h 7"/>
                  <a:gd name="T4" fmla="*/ 0 w 9"/>
                  <a:gd name="T5" fmla="*/ 5 h 7"/>
                  <a:gd name="T6" fmla="*/ 1 w 9"/>
                  <a:gd name="T7" fmla="*/ 7 h 7"/>
                  <a:gd name="T8" fmla="*/ 8 w 9"/>
                  <a:gd name="T9" fmla="*/ 2 h 7"/>
                  <a:gd name="T10" fmla="*/ 7 w 9"/>
                  <a:gd name="T11" fmla="*/ 0 h 7"/>
                </a:gdLst>
                <a:ahLst/>
                <a:cxnLst>
                  <a:cxn ang="0">
                    <a:pos x="T0" y="T1"/>
                  </a:cxn>
                  <a:cxn ang="0">
                    <a:pos x="T2" y="T3"/>
                  </a:cxn>
                  <a:cxn ang="0">
                    <a:pos x="T4" y="T5"/>
                  </a:cxn>
                  <a:cxn ang="0">
                    <a:pos x="T6" y="T7"/>
                  </a:cxn>
                  <a:cxn ang="0">
                    <a:pos x="T8" y="T9"/>
                  </a:cxn>
                  <a:cxn ang="0">
                    <a:pos x="T10" y="T11"/>
                  </a:cxn>
                </a:cxnLst>
                <a:rect l="0" t="0" r="r" b="b"/>
                <a:pathLst>
                  <a:path w="9" h="7">
                    <a:moveTo>
                      <a:pt x="7" y="0"/>
                    </a:moveTo>
                    <a:cubicBezTo>
                      <a:pt x="7" y="0"/>
                      <a:pt x="7" y="0"/>
                      <a:pt x="6" y="0"/>
                    </a:cubicBezTo>
                    <a:cubicBezTo>
                      <a:pt x="4" y="2"/>
                      <a:pt x="2" y="3"/>
                      <a:pt x="0" y="5"/>
                    </a:cubicBezTo>
                    <a:cubicBezTo>
                      <a:pt x="1" y="5"/>
                      <a:pt x="1" y="6"/>
                      <a:pt x="1" y="7"/>
                    </a:cubicBezTo>
                    <a:cubicBezTo>
                      <a:pt x="3" y="5"/>
                      <a:pt x="5" y="4"/>
                      <a:pt x="8" y="2"/>
                    </a:cubicBezTo>
                    <a:cubicBezTo>
                      <a:pt x="9" y="2"/>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5" name="Freeform 54"/>
              <p:cNvSpPr>
                <a:spLocks/>
              </p:cNvSpPr>
              <p:nvPr/>
            </p:nvSpPr>
            <p:spPr bwMode="auto">
              <a:xfrm>
                <a:off x="3975319" y="4105830"/>
                <a:ext cx="19050" cy="20637"/>
              </a:xfrm>
              <a:custGeom>
                <a:avLst/>
                <a:gdLst>
                  <a:gd name="T0" fmla="*/ 7 w 8"/>
                  <a:gd name="T1" fmla="*/ 0 h 8"/>
                  <a:gd name="T2" fmla="*/ 6 w 8"/>
                  <a:gd name="T3" fmla="*/ 0 h 8"/>
                  <a:gd name="T4" fmla="*/ 0 w 8"/>
                  <a:gd name="T5" fmla="*/ 6 h 8"/>
                  <a:gd name="T6" fmla="*/ 2 w 8"/>
                  <a:gd name="T7" fmla="*/ 8 h 8"/>
                  <a:gd name="T8" fmla="*/ 8 w 8"/>
                  <a:gd name="T9" fmla="*/ 2 h 8"/>
                  <a:gd name="T10" fmla="*/ 7 w 8"/>
                  <a:gd name="T11" fmla="*/ 0 h 8"/>
                </a:gdLst>
                <a:ahLst/>
                <a:cxnLst>
                  <a:cxn ang="0">
                    <a:pos x="T0" y="T1"/>
                  </a:cxn>
                  <a:cxn ang="0">
                    <a:pos x="T2" y="T3"/>
                  </a:cxn>
                  <a:cxn ang="0">
                    <a:pos x="T4" y="T5"/>
                  </a:cxn>
                  <a:cxn ang="0">
                    <a:pos x="T6" y="T7"/>
                  </a:cxn>
                  <a:cxn ang="0">
                    <a:pos x="T8" y="T9"/>
                  </a:cxn>
                  <a:cxn ang="0">
                    <a:pos x="T10" y="T11"/>
                  </a:cxn>
                </a:cxnLst>
                <a:rect l="0" t="0" r="r" b="b"/>
                <a:pathLst>
                  <a:path w="8" h="8">
                    <a:moveTo>
                      <a:pt x="7" y="0"/>
                    </a:moveTo>
                    <a:cubicBezTo>
                      <a:pt x="6" y="0"/>
                      <a:pt x="6" y="0"/>
                      <a:pt x="6" y="0"/>
                    </a:cubicBezTo>
                    <a:cubicBezTo>
                      <a:pt x="4" y="2"/>
                      <a:pt x="2" y="4"/>
                      <a:pt x="0" y="6"/>
                    </a:cubicBezTo>
                    <a:cubicBezTo>
                      <a:pt x="1" y="7"/>
                      <a:pt x="2" y="7"/>
                      <a:pt x="2" y="8"/>
                    </a:cubicBezTo>
                    <a:cubicBezTo>
                      <a:pt x="4" y="6"/>
                      <a:pt x="6" y="4"/>
                      <a:pt x="8" y="2"/>
                    </a:cubicBezTo>
                    <a:cubicBezTo>
                      <a:pt x="8" y="1"/>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6" name="Freeform 55"/>
              <p:cNvSpPr>
                <a:spLocks/>
              </p:cNvSpPr>
              <p:nvPr/>
            </p:nvSpPr>
            <p:spPr bwMode="auto">
              <a:xfrm>
                <a:off x="3997544" y="4110593"/>
                <a:ext cx="9525" cy="23812"/>
              </a:xfrm>
              <a:custGeom>
                <a:avLst/>
                <a:gdLst>
                  <a:gd name="T0" fmla="*/ 2 w 4"/>
                  <a:gd name="T1" fmla="*/ 0 h 9"/>
                  <a:gd name="T2" fmla="*/ 1 w 4"/>
                  <a:gd name="T3" fmla="*/ 1 h 9"/>
                  <a:gd name="T4" fmla="*/ 0 w 4"/>
                  <a:gd name="T5" fmla="*/ 8 h 9"/>
                  <a:gd name="T6" fmla="*/ 2 w 4"/>
                  <a:gd name="T7" fmla="*/ 9 h 9"/>
                  <a:gd name="T8" fmla="*/ 4 w 4"/>
                  <a:gd name="T9" fmla="*/ 2 h 9"/>
                  <a:gd name="T10" fmla="*/ 2 w 4"/>
                  <a:gd name="T11" fmla="*/ 0 h 9"/>
                </a:gdLst>
                <a:ahLst/>
                <a:cxnLst>
                  <a:cxn ang="0">
                    <a:pos x="T0" y="T1"/>
                  </a:cxn>
                  <a:cxn ang="0">
                    <a:pos x="T2" y="T3"/>
                  </a:cxn>
                  <a:cxn ang="0">
                    <a:pos x="T4" y="T5"/>
                  </a:cxn>
                  <a:cxn ang="0">
                    <a:pos x="T6" y="T7"/>
                  </a:cxn>
                  <a:cxn ang="0">
                    <a:pos x="T8" y="T9"/>
                  </a:cxn>
                  <a:cxn ang="0">
                    <a:pos x="T10" y="T11"/>
                  </a:cxn>
                </a:cxnLst>
                <a:rect l="0" t="0" r="r" b="b"/>
                <a:pathLst>
                  <a:path w="4" h="9">
                    <a:moveTo>
                      <a:pt x="2" y="0"/>
                    </a:moveTo>
                    <a:cubicBezTo>
                      <a:pt x="2" y="0"/>
                      <a:pt x="2" y="0"/>
                      <a:pt x="1" y="1"/>
                    </a:cubicBezTo>
                    <a:cubicBezTo>
                      <a:pt x="1" y="3"/>
                      <a:pt x="0" y="6"/>
                      <a:pt x="0" y="8"/>
                    </a:cubicBezTo>
                    <a:cubicBezTo>
                      <a:pt x="1" y="9"/>
                      <a:pt x="1" y="9"/>
                      <a:pt x="2" y="9"/>
                    </a:cubicBezTo>
                    <a:cubicBezTo>
                      <a:pt x="3" y="6"/>
                      <a:pt x="3" y="4"/>
                      <a:pt x="4" y="2"/>
                    </a:cubicBezTo>
                    <a:cubicBezTo>
                      <a:pt x="4" y="1"/>
                      <a:pt x="3"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7" name="Freeform 56"/>
              <p:cNvSpPr>
                <a:spLocks/>
              </p:cNvSpPr>
              <p:nvPr/>
            </p:nvSpPr>
            <p:spPr bwMode="auto">
              <a:xfrm>
                <a:off x="4010244" y="4105830"/>
                <a:ext cx="9525" cy="25400"/>
              </a:xfrm>
              <a:custGeom>
                <a:avLst/>
                <a:gdLst>
                  <a:gd name="T0" fmla="*/ 2 w 4"/>
                  <a:gd name="T1" fmla="*/ 0 h 10"/>
                  <a:gd name="T2" fmla="*/ 0 w 4"/>
                  <a:gd name="T3" fmla="*/ 2 h 10"/>
                  <a:gd name="T4" fmla="*/ 2 w 4"/>
                  <a:gd name="T5" fmla="*/ 10 h 10"/>
                  <a:gd name="T6" fmla="*/ 3 w 4"/>
                  <a:gd name="T7" fmla="*/ 10 h 10"/>
                  <a:gd name="T8" fmla="*/ 4 w 4"/>
                  <a:gd name="T9" fmla="*/ 10 h 10"/>
                  <a:gd name="T10" fmla="*/ 3 w 4"/>
                  <a:gd name="T11" fmla="*/ 1 h 10"/>
                  <a:gd name="T12" fmla="*/ 2 w 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 h="10">
                    <a:moveTo>
                      <a:pt x="2" y="0"/>
                    </a:moveTo>
                    <a:cubicBezTo>
                      <a:pt x="1" y="0"/>
                      <a:pt x="0" y="1"/>
                      <a:pt x="0" y="2"/>
                    </a:cubicBezTo>
                    <a:cubicBezTo>
                      <a:pt x="1" y="5"/>
                      <a:pt x="1" y="7"/>
                      <a:pt x="2" y="10"/>
                    </a:cubicBezTo>
                    <a:cubicBezTo>
                      <a:pt x="2" y="10"/>
                      <a:pt x="2" y="10"/>
                      <a:pt x="3" y="10"/>
                    </a:cubicBezTo>
                    <a:cubicBezTo>
                      <a:pt x="3" y="10"/>
                      <a:pt x="4" y="10"/>
                      <a:pt x="4" y="10"/>
                    </a:cubicBezTo>
                    <a:cubicBezTo>
                      <a:pt x="4" y="7"/>
                      <a:pt x="3" y="4"/>
                      <a:pt x="3" y="1"/>
                    </a:cubicBezTo>
                    <a:cubicBezTo>
                      <a:pt x="2"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8" name="Freeform 57"/>
              <p:cNvSpPr>
                <a:spLocks/>
              </p:cNvSpPr>
              <p:nvPr/>
            </p:nvSpPr>
            <p:spPr bwMode="auto">
              <a:xfrm>
                <a:off x="3957857" y="4032805"/>
                <a:ext cx="95250" cy="95250"/>
              </a:xfrm>
              <a:custGeom>
                <a:avLst/>
                <a:gdLst>
                  <a:gd name="T0" fmla="*/ 24 w 38"/>
                  <a:gd name="T1" fmla="*/ 36 h 38"/>
                  <a:gd name="T2" fmla="*/ 36 w 38"/>
                  <a:gd name="T3" fmla="*/ 14 h 38"/>
                  <a:gd name="T4" fmla="*/ 15 w 38"/>
                  <a:gd name="T5" fmla="*/ 2 h 38"/>
                  <a:gd name="T6" fmla="*/ 2 w 38"/>
                  <a:gd name="T7" fmla="*/ 24 h 38"/>
                  <a:gd name="T8" fmla="*/ 24 w 38"/>
                  <a:gd name="T9" fmla="*/ 36 h 38"/>
                </a:gdLst>
                <a:ahLst/>
                <a:cxnLst>
                  <a:cxn ang="0">
                    <a:pos x="T0" y="T1"/>
                  </a:cxn>
                  <a:cxn ang="0">
                    <a:pos x="T2" y="T3"/>
                  </a:cxn>
                  <a:cxn ang="0">
                    <a:pos x="T4" y="T5"/>
                  </a:cxn>
                  <a:cxn ang="0">
                    <a:pos x="T6" y="T7"/>
                  </a:cxn>
                  <a:cxn ang="0">
                    <a:pos x="T8" y="T9"/>
                  </a:cxn>
                </a:cxnLst>
                <a:rect l="0" t="0" r="r" b="b"/>
                <a:pathLst>
                  <a:path w="38" h="38">
                    <a:moveTo>
                      <a:pt x="24" y="36"/>
                    </a:moveTo>
                    <a:cubicBezTo>
                      <a:pt x="33" y="33"/>
                      <a:pt x="38" y="24"/>
                      <a:pt x="36" y="14"/>
                    </a:cubicBezTo>
                    <a:cubicBezTo>
                      <a:pt x="33" y="5"/>
                      <a:pt x="24" y="0"/>
                      <a:pt x="15" y="2"/>
                    </a:cubicBezTo>
                    <a:cubicBezTo>
                      <a:pt x="5" y="5"/>
                      <a:pt x="0" y="15"/>
                      <a:pt x="2" y="24"/>
                    </a:cubicBezTo>
                    <a:cubicBezTo>
                      <a:pt x="5" y="33"/>
                      <a:pt x="14" y="38"/>
                      <a:pt x="24" y="36"/>
                    </a:cubicBezTo>
                    <a:close/>
                  </a:path>
                </a:pathLst>
              </a:custGeom>
              <a:solidFill>
                <a:srgbClr val="F6A95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45" name="群組 44"/>
            <p:cNvGrpSpPr/>
            <p:nvPr/>
          </p:nvGrpSpPr>
          <p:grpSpPr>
            <a:xfrm>
              <a:off x="1421107" y="1332089"/>
              <a:ext cx="9229318" cy="4948699"/>
              <a:chOff x="2614242" y="1967038"/>
              <a:chExt cx="7581465" cy="4265123"/>
            </a:xfrm>
          </p:grpSpPr>
          <p:grpSp>
            <p:nvGrpSpPr>
              <p:cNvPr id="38" name="群組 37"/>
              <p:cNvGrpSpPr/>
              <p:nvPr/>
            </p:nvGrpSpPr>
            <p:grpSpPr>
              <a:xfrm>
                <a:off x="2614242" y="1967038"/>
                <a:ext cx="7581465" cy="4265123"/>
                <a:chOff x="3302864" y="1492904"/>
                <a:chExt cx="7581465" cy="4265123"/>
              </a:xfrm>
            </p:grpSpPr>
            <p:sp>
              <p:nvSpPr>
                <p:cNvPr id="37" name="文字方塊 36"/>
                <p:cNvSpPr txBox="1"/>
                <p:nvPr/>
              </p:nvSpPr>
              <p:spPr>
                <a:xfrm>
                  <a:off x="4131733" y="1749779"/>
                  <a:ext cx="5339645" cy="3323987"/>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txBody>
                <a:bodyPr wrap="square" rtlCol="0">
                  <a:spAutoFit/>
                </a:bodyPr>
                <a:lstStyle/>
                <a:p>
                  <a:endParaRPr lang="zh-TW" altLang="en-US" sz="21000" dirty="0"/>
                </a:p>
              </p:txBody>
            </p:sp>
            <p:grpSp>
              <p:nvGrpSpPr>
                <p:cNvPr id="35" name="群組 34"/>
                <p:cNvGrpSpPr/>
                <p:nvPr/>
              </p:nvGrpSpPr>
              <p:grpSpPr>
                <a:xfrm>
                  <a:off x="3302864" y="1492904"/>
                  <a:ext cx="7581465" cy="4265123"/>
                  <a:chOff x="3302864" y="1492904"/>
                  <a:chExt cx="7581465" cy="4265123"/>
                </a:xfrm>
              </p:grpSpPr>
              <p:grpSp>
                <p:nvGrpSpPr>
                  <p:cNvPr id="31" name="群組 30"/>
                  <p:cNvGrpSpPr/>
                  <p:nvPr/>
                </p:nvGrpSpPr>
                <p:grpSpPr>
                  <a:xfrm>
                    <a:off x="3302864" y="1492904"/>
                    <a:ext cx="7581465" cy="4265123"/>
                    <a:chOff x="3302864" y="1492904"/>
                    <a:chExt cx="7581465" cy="4265123"/>
                  </a:xfrm>
                </p:grpSpPr>
                <p:grpSp>
                  <p:nvGrpSpPr>
                    <p:cNvPr id="28" name="群組 27"/>
                    <p:cNvGrpSpPr/>
                    <p:nvPr/>
                  </p:nvGrpSpPr>
                  <p:grpSpPr>
                    <a:xfrm>
                      <a:off x="3302864" y="1492904"/>
                      <a:ext cx="7581465" cy="4265123"/>
                      <a:chOff x="3516620" y="609864"/>
                      <a:chExt cx="7581465" cy="3709895"/>
                    </a:xfrm>
                  </p:grpSpPr>
                  <p:cxnSp>
                    <p:nvCxnSpPr>
                      <p:cNvPr id="13" name="直線接點 12"/>
                      <p:cNvCxnSpPr/>
                      <p:nvPr/>
                    </p:nvCxnSpPr>
                    <p:spPr>
                      <a:xfrm rot="5400000" flipH="1" flipV="1">
                        <a:off x="4469057" y="2307772"/>
                        <a:ext cx="2909455" cy="0"/>
                      </a:xfrm>
                      <a:prstGeom prst="line">
                        <a:avLst/>
                      </a:prstGeom>
                      <a:ln w="38100">
                        <a:solidFill>
                          <a:srgbClr val="FB999D"/>
                        </a:solidFill>
                      </a:ln>
                    </p:spPr>
                    <p:style>
                      <a:lnRef idx="1">
                        <a:schemeClr val="accent1"/>
                      </a:lnRef>
                      <a:fillRef idx="0">
                        <a:schemeClr val="accent1"/>
                      </a:fillRef>
                      <a:effectRef idx="0">
                        <a:schemeClr val="accent1"/>
                      </a:effectRef>
                      <a:fontRef idx="minor">
                        <a:schemeClr val="tx1"/>
                      </a:fontRef>
                    </p:style>
                  </p:cxnSp>
                  <p:cxnSp>
                    <p:nvCxnSpPr>
                      <p:cNvPr id="14" name="直線接點 13"/>
                      <p:cNvCxnSpPr/>
                      <p:nvPr/>
                    </p:nvCxnSpPr>
                    <p:spPr>
                      <a:xfrm rot="5400000" flipH="1" flipV="1">
                        <a:off x="5678357" y="2305793"/>
                        <a:ext cx="2909455" cy="0"/>
                      </a:xfrm>
                      <a:prstGeom prst="line">
                        <a:avLst/>
                      </a:prstGeom>
                      <a:ln w="38100">
                        <a:solidFill>
                          <a:srgbClr val="FB999D"/>
                        </a:solidFill>
                      </a:ln>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rot="5400000" flipH="1" flipV="1">
                        <a:off x="6899532" y="2303815"/>
                        <a:ext cx="2909455" cy="0"/>
                      </a:xfrm>
                      <a:prstGeom prst="line">
                        <a:avLst/>
                      </a:prstGeom>
                      <a:ln w="38100">
                        <a:solidFill>
                          <a:srgbClr val="FB999D"/>
                        </a:solidFill>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a:off x="4309101" y="3753980"/>
                        <a:ext cx="5587909" cy="138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9435538" y="3841692"/>
                        <a:ext cx="1662547" cy="478067"/>
                      </a:xfrm>
                      <a:prstGeom prst="rect">
                        <a:avLst/>
                      </a:prstGeom>
                      <a:noFill/>
                    </p:spPr>
                    <p:txBody>
                      <a:bodyPr wrap="square" rtlCol="0">
                        <a:spAutoFit/>
                      </a:bodyPr>
                      <a:lstStyle/>
                      <a:p>
                        <a:r>
                          <a:rPr lang="zh-TW" altLang="en-US" sz="3000" b="1" dirty="0">
                            <a:latin typeface="標楷體" pitchFamily="65" charset="-120"/>
                            <a:ea typeface="標楷體" pitchFamily="65" charset="-120"/>
                          </a:rPr>
                          <a:t>時間</a:t>
                        </a:r>
                      </a:p>
                    </p:txBody>
                  </p:sp>
                  <p:sp>
                    <p:nvSpPr>
                      <p:cNvPr id="23" name="文字方塊 22"/>
                      <p:cNvSpPr txBox="1"/>
                      <p:nvPr/>
                    </p:nvSpPr>
                    <p:spPr>
                      <a:xfrm>
                        <a:off x="3516620" y="609864"/>
                        <a:ext cx="641217" cy="2375062"/>
                      </a:xfrm>
                      <a:prstGeom prst="rect">
                        <a:avLst/>
                      </a:prstGeom>
                      <a:noFill/>
                    </p:spPr>
                    <p:txBody>
                      <a:bodyPr vert="eaVert" wrap="square" rtlCol="0">
                        <a:spAutoFit/>
                      </a:bodyPr>
                      <a:lstStyle/>
                      <a:p>
                        <a:r>
                          <a:rPr lang="zh-TW" altLang="en-US" sz="3000" b="1" dirty="0">
                            <a:latin typeface="標楷體" pitchFamily="65" charset="-120"/>
                            <a:ea typeface="標楷體" pitchFamily="65" charset="-120"/>
                          </a:rPr>
                          <a:t>營收及獲利</a:t>
                        </a:r>
                      </a:p>
                    </p:txBody>
                  </p:sp>
                </p:grpSp>
                <p:cxnSp>
                  <p:nvCxnSpPr>
                    <p:cNvPr id="30" name="直線接點 29"/>
                    <p:cNvCxnSpPr/>
                    <p:nvPr/>
                  </p:nvCxnSpPr>
                  <p:spPr>
                    <a:xfrm rot="5400000" flipH="1" flipV="1">
                      <a:off x="7807995" y="3407061"/>
                      <a:ext cx="3344885" cy="0"/>
                    </a:xfrm>
                    <a:prstGeom prst="line">
                      <a:avLst/>
                    </a:prstGeom>
                    <a:ln w="38100">
                      <a:solidFill>
                        <a:srgbClr val="FB999D"/>
                      </a:solidFill>
                    </a:ln>
                  </p:spPr>
                  <p:style>
                    <a:lnRef idx="1">
                      <a:schemeClr val="accent1"/>
                    </a:lnRef>
                    <a:fillRef idx="0">
                      <a:schemeClr val="accent1"/>
                    </a:fillRef>
                    <a:effectRef idx="0">
                      <a:schemeClr val="accent1"/>
                    </a:effectRef>
                    <a:fontRef idx="minor">
                      <a:schemeClr val="tx1"/>
                    </a:fontRef>
                  </p:style>
                </p:cxnSp>
              </p:grpSp>
              <p:sp>
                <p:nvSpPr>
                  <p:cNvPr id="32" name="手繪多邊形 31"/>
                  <p:cNvSpPr/>
                  <p:nvPr/>
                </p:nvSpPr>
                <p:spPr>
                  <a:xfrm>
                    <a:off x="4120444" y="2658534"/>
                    <a:ext cx="5328356" cy="2444044"/>
                  </a:xfrm>
                  <a:custGeom>
                    <a:avLst/>
                    <a:gdLst>
                      <a:gd name="connsiteX0" fmla="*/ 0 w 5328356"/>
                      <a:gd name="connsiteY0" fmla="*/ 2444044 h 2444044"/>
                      <a:gd name="connsiteX1" fmla="*/ 1591734 w 5328356"/>
                      <a:gd name="connsiteY1" fmla="*/ 1777999 h 2444044"/>
                      <a:gd name="connsiteX2" fmla="*/ 2686756 w 5328356"/>
                      <a:gd name="connsiteY2" fmla="*/ 649110 h 2444044"/>
                      <a:gd name="connsiteX3" fmla="*/ 3149600 w 5328356"/>
                      <a:gd name="connsiteY3" fmla="*/ 152399 h 2444044"/>
                      <a:gd name="connsiteX4" fmla="*/ 3589867 w 5328356"/>
                      <a:gd name="connsiteY4" fmla="*/ 5644 h 2444044"/>
                      <a:gd name="connsiteX5" fmla="*/ 3996267 w 5328356"/>
                      <a:gd name="connsiteY5" fmla="*/ 118533 h 2444044"/>
                      <a:gd name="connsiteX6" fmla="*/ 4888089 w 5328356"/>
                      <a:gd name="connsiteY6" fmla="*/ 524933 h 2444044"/>
                      <a:gd name="connsiteX7" fmla="*/ 5328356 w 5328356"/>
                      <a:gd name="connsiteY7" fmla="*/ 897466 h 244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8356" h="2444044">
                        <a:moveTo>
                          <a:pt x="0" y="2444044"/>
                        </a:moveTo>
                        <a:cubicBezTo>
                          <a:pt x="571970" y="2260599"/>
                          <a:pt x="1143941" y="2077155"/>
                          <a:pt x="1591734" y="1777999"/>
                        </a:cubicBezTo>
                        <a:cubicBezTo>
                          <a:pt x="2039527" y="1478843"/>
                          <a:pt x="2427112" y="920043"/>
                          <a:pt x="2686756" y="649110"/>
                        </a:cubicBezTo>
                        <a:cubicBezTo>
                          <a:pt x="2946400" y="378177"/>
                          <a:pt x="2999081" y="259643"/>
                          <a:pt x="3149600" y="152399"/>
                        </a:cubicBezTo>
                        <a:cubicBezTo>
                          <a:pt x="3300119" y="45155"/>
                          <a:pt x="3448756" y="11288"/>
                          <a:pt x="3589867" y="5644"/>
                        </a:cubicBezTo>
                        <a:cubicBezTo>
                          <a:pt x="3730978" y="0"/>
                          <a:pt x="3779897" y="31985"/>
                          <a:pt x="3996267" y="118533"/>
                        </a:cubicBezTo>
                        <a:cubicBezTo>
                          <a:pt x="4212637" y="205081"/>
                          <a:pt x="4666074" y="395111"/>
                          <a:pt x="4888089" y="524933"/>
                        </a:cubicBezTo>
                        <a:cubicBezTo>
                          <a:pt x="5110104" y="654755"/>
                          <a:pt x="5219230" y="776110"/>
                          <a:pt x="5328356" y="897466"/>
                        </a:cubicBezTo>
                      </a:path>
                    </a:pathLst>
                  </a:custGeom>
                  <a:ln w="57150">
                    <a:solidFill>
                      <a:srgbClr val="A71D5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34" name="直線單箭頭接點 33"/>
                  <p:cNvCxnSpPr/>
                  <p:nvPr/>
                </p:nvCxnSpPr>
                <p:spPr>
                  <a:xfrm rot="16200000" flipV="1">
                    <a:off x="2333330" y="3335278"/>
                    <a:ext cx="3558090" cy="485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sp>
            <p:nvSpPr>
              <p:cNvPr id="41" name="文字方塊 40"/>
              <p:cNvSpPr txBox="1"/>
              <p:nvPr/>
            </p:nvSpPr>
            <p:spPr>
              <a:xfrm>
                <a:off x="3815644" y="2449689"/>
                <a:ext cx="970845" cy="553998"/>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wrap="square" rtlCol="0">
                <a:spAutoFit/>
              </a:bodyPr>
              <a:lstStyle/>
              <a:p>
                <a:r>
                  <a:rPr lang="zh-TW" altLang="en-US" sz="3000" b="1" dirty="0">
                    <a:latin typeface="標楷體" pitchFamily="65" charset="-120"/>
                    <a:ea typeface="標楷體" pitchFamily="65" charset="-120"/>
                  </a:rPr>
                  <a:t>草創</a:t>
                </a:r>
              </a:p>
            </p:txBody>
          </p:sp>
          <p:sp>
            <p:nvSpPr>
              <p:cNvPr id="42" name="文字方塊 41"/>
              <p:cNvSpPr txBox="1"/>
              <p:nvPr/>
            </p:nvSpPr>
            <p:spPr>
              <a:xfrm>
                <a:off x="5142100" y="2444045"/>
                <a:ext cx="970845" cy="553998"/>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wrap="square" rtlCol="0">
                <a:spAutoFit/>
              </a:bodyPr>
              <a:lstStyle/>
              <a:p>
                <a:r>
                  <a:rPr lang="zh-TW" altLang="en-US" sz="3000" b="1" dirty="0">
                    <a:latin typeface="標楷體" pitchFamily="65" charset="-120"/>
                    <a:ea typeface="標楷體" pitchFamily="65" charset="-120"/>
                  </a:rPr>
                  <a:t>擴張</a:t>
                </a:r>
              </a:p>
            </p:txBody>
          </p:sp>
          <p:sp>
            <p:nvSpPr>
              <p:cNvPr id="43" name="文字方塊 42"/>
              <p:cNvSpPr txBox="1"/>
              <p:nvPr/>
            </p:nvSpPr>
            <p:spPr>
              <a:xfrm>
                <a:off x="6355648" y="2449689"/>
                <a:ext cx="970845" cy="553998"/>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wrap="square" rtlCol="0">
                <a:spAutoFit/>
              </a:bodyPr>
              <a:lstStyle/>
              <a:p>
                <a:r>
                  <a:rPr lang="zh-TW" altLang="en-US" sz="3000" b="1" dirty="0">
                    <a:latin typeface="標楷體" pitchFamily="65" charset="-120"/>
                    <a:ea typeface="標楷體" pitchFamily="65" charset="-120"/>
                  </a:rPr>
                  <a:t>成熟</a:t>
                </a:r>
              </a:p>
            </p:txBody>
          </p:sp>
          <p:sp>
            <p:nvSpPr>
              <p:cNvPr id="44" name="文字方塊 43"/>
              <p:cNvSpPr txBox="1"/>
              <p:nvPr/>
            </p:nvSpPr>
            <p:spPr>
              <a:xfrm>
                <a:off x="7636939" y="2444045"/>
                <a:ext cx="970845" cy="553998"/>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wrap="square" rtlCol="0">
                <a:spAutoFit/>
              </a:bodyPr>
              <a:lstStyle/>
              <a:p>
                <a:r>
                  <a:rPr lang="zh-TW" altLang="en-US" sz="3000" b="1" dirty="0">
                    <a:latin typeface="標楷體" pitchFamily="65" charset="-120"/>
                    <a:ea typeface="標楷體" pitchFamily="65" charset="-120"/>
                  </a:rPr>
                  <a:t>衰退</a:t>
                </a:r>
              </a:p>
            </p:txBody>
          </p:sp>
        </p:grpSp>
        <p:grpSp>
          <p:nvGrpSpPr>
            <p:cNvPr id="51" name="组合 58"/>
            <p:cNvGrpSpPr/>
            <p:nvPr/>
          </p:nvGrpSpPr>
          <p:grpSpPr>
            <a:xfrm>
              <a:off x="296614" y="5105640"/>
              <a:ext cx="1637801" cy="1586215"/>
              <a:chOff x="3532407" y="3591481"/>
              <a:chExt cx="1008062" cy="976311"/>
            </a:xfrm>
          </p:grpSpPr>
          <p:sp>
            <p:nvSpPr>
              <p:cNvPr id="52" name="Freeform 5"/>
              <p:cNvSpPr>
                <a:spLocks/>
              </p:cNvSpPr>
              <p:nvPr/>
            </p:nvSpPr>
            <p:spPr bwMode="auto">
              <a:xfrm>
                <a:off x="4010244" y="3754993"/>
                <a:ext cx="530225" cy="433387"/>
              </a:xfrm>
              <a:custGeom>
                <a:avLst/>
                <a:gdLst>
                  <a:gd name="T0" fmla="*/ 0 w 211"/>
                  <a:gd name="T1" fmla="*/ 127 h 173"/>
                  <a:gd name="T2" fmla="*/ 92 w 211"/>
                  <a:gd name="T3" fmla="*/ 29 h 173"/>
                  <a:gd name="T4" fmla="*/ 126 w 211"/>
                  <a:gd name="T5" fmla="*/ 167 h 173"/>
                  <a:gd name="T6" fmla="*/ 0 w 211"/>
                  <a:gd name="T7" fmla="*/ 127 h 173"/>
                </a:gdLst>
                <a:ahLst/>
                <a:cxnLst>
                  <a:cxn ang="0">
                    <a:pos x="T0" y="T1"/>
                  </a:cxn>
                  <a:cxn ang="0">
                    <a:pos x="T2" y="T3"/>
                  </a:cxn>
                  <a:cxn ang="0">
                    <a:pos x="T4" y="T5"/>
                  </a:cxn>
                  <a:cxn ang="0">
                    <a:pos x="T6" y="T7"/>
                  </a:cxn>
                </a:cxnLst>
                <a:rect l="0" t="0" r="r" b="b"/>
                <a:pathLst>
                  <a:path w="211" h="173">
                    <a:moveTo>
                      <a:pt x="0" y="127"/>
                    </a:moveTo>
                    <a:cubicBezTo>
                      <a:pt x="0" y="127"/>
                      <a:pt x="41" y="50"/>
                      <a:pt x="92" y="29"/>
                    </a:cubicBezTo>
                    <a:cubicBezTo>
                      <a:pt x="160" y="0"/>
                      <a:pt x="211" y="157"/>
                      <a:pt x="126" y="167"/>
                    </a:cubicBezTo>
                    <a:cubicBezTo>
                      <a:pt x="61" y="173"/>
                      <a:pt x="0" y="127"/>
                      <a:pt x="0" y="127"/>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6"/>
              <p:cNvSpPr>
                <a:spLocks/>
              </p:cNvSpPr>
              <p:nvPr/>
            </p:nvSpPr>
            <p:spPr bwMode="auto">
              <a:xfrm>
                <a:off x="3937219" y="4074080"/>
                <a:ext cx="454025" cy="493712"/>
              </a:xfrm>
              <a:custGeom>
                <a:avLst/>
                <a:gdLst>
                  <a:gd name="T0" fmla="*/ 29 w 181"/>
                  <a:gd name="T1" fmla="*/ 0 h 197"/>
                  <a:gd name="T2" fmla="*/ 150 w 181"/>
                  <a:gd name="T3" fmla="*/ 57 h 197"/>
                  <a:gd name="T4" fmla="*/ 28 w 181"/>
                  <a:gd name="T5" fmla="*/ 129 h 197"/>
                  <a:gd name="T6" fmla="*/ 29 w 181"/>
                  <a:gd name="T7" fmla="*/ 0 h 197"/>
                </a:gdLst>
                <a:ahLst/>
                <a:cxnLst>
                  <a:cxn ang="0">
                    <a:pos x="T0" y="T1"/>
                  </a:cxn>
                  <a:cxn ang="0">
                    <a:pos x="T2" y="T3"/>
                  </a:cxn>
                  <a:cxn ang="0">
                    <a:pos x="T4" y="T5"/>
                  </a:cxn>
                  <a:cxn ang="0">
                    <a:pos x="T6" y="T7"/>
                  </a:cxn>
                </a:cxnLst>
                <a:rect l="0" t="0" r="r" b="b"/>
                <a:pathLst>
                  <a:path w="181" h="197">
                    <a:moveTo>
                      <a:pt x="29" y="0"/>
                    </a:moveTo>
                    <a:cubicBezTo>
                      <a:pt x="29" y="0"/>
                      <a:pt x="119" y="11"/>
                      <a:pt x="150" y="57"/>
                    </a:cubicBezTo>
                    <a:cubicBezTo>
                      <a:pt x="181" y="103"/>
                      <a:pt x="60" y="197"/>
                      <a:pt x="28" y="129"/>
                    </a:cubicBezTo>
                    <a:cubicBezTo>
                      <a:pt x="0" y="71"/>
                      <a:pt x="29" y="0"/>
                      <a:pt x="29" y="0"/>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7"/>
              <p:cNvSpPr>
                <a:spLocks/>
              </p:cNvSpPr>
              <p:nvPr/>
            </p:nvSpPr>
            <p:spPr bwMode="auto">
              <a:xfrm>
                <a:off x="3562570" y="4075668"/>
                <a:ext cx="485775" cy="452437"/>
              </a:xfrm>
              <a:custGeom>
                <a:avLst/>
                <a:gdLst>
                  <a:gd name="T0" fmla="*/ 179 w 193"/>
                  <a:gd name="T1" fmla="*/ 4 h 180"/>
                  <a:gd name="T2" fmla="*/ 163 w 193"/>
                  <a:gd name="T3" fmla="*/ 133 h 180"/>
                  <a:gd name="T4" fmla="*/ 49 w 193"/>
                  <a:gd name="T5" fmla="*/ 50 h 180"/>
                  <a:gd name="T6" fmla="*/ 179 w 193"/>
                  <a:gd name="T7" fmla="*/ 4 h 180"/>
                </a:gdLst>
                <a:ahLst/>
                <a:cxnLst>
                  <a:cxn ang="0">
                    <a:pos x="T0" y="T1"/>
                  </a:cxn>
                  <a:cxn ang="0">
                    <a:pos x="T2" y="T3"/>
                  </a:cxn>
                  <a:cxn ang="0">
                    <a:pos x="T4" y="T5"/>
                  </a:cxn>
                  <a:cxn ang="0">
                    <a:pos x="T6" y="T7"/>
                  </a:cxn>
                </a:cxnLst>
                <a:rect l="0" t="0" r="r" b="b"/>
                <a:pathLst>
                  <a:path w="193" h="180">
                    <a:moveTo>
                      <a:pt x="179" y="4"/>
                    </a:moveTo>
                    <a:cubicBezTo>
                      <a:pt x="179" y="4"/>
                      <a:pt x="193" y="86"/>
                      <a:pt x="163" y="133"/>
                    </a:cubicBezTo>
                    <a:cubicBezTo>
                      <a:pt x="133" y="180"/>
                      <a:pt x="0" y="106"/>
                      <a:pt x="49" y="50"/>
                    </a:cubicBezTo>
                    <a:cubicBezTo>
                      <a:pt x="91" y="0"/>
                      <a:pt x="179" y="4"/>
                      <a:pt x="179" y="4"/>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8"/>
              <p:cNvSpPr>
                <a:spLocks/>
              </p:cNvSpPr>
              <p:nvPr/>
            </p:nvSpPr>
            <p:spPr bwMode="auto">
              <a:xfrm>
                <a:off x="3532407" y="3724830"/>
                <a:ext cx="477837" cy="457200"/>
              </a:xfrm>
              <a:custGeom>
                <a:avLst/>
                <a:gdLst>
                  <a:gd name="T0" fmla="*/ 190 w 190"/>
                  <a:gd name="T1" fmla="*/ 139 h 182"/>
                  <a:gd name="T2" fmla="*/ 59 w 190"/>
                  <a:gd name="T3" fmla="*/ 175 h 182"/>
                  <a:gd name="T4" fmla="*/ 106 w 190"/>
                  <a:gd name="T5" fmla="*/ 32 h 182"/>
                  <a:gd name="T6" fmla="*/ 190 w 190"/>
                  <a:gd name="T7" fmla="*/ 139 h 182"/>
                </a:gdLst>
                <a:ahLst/>
                <a:cxnLst>
                  <a:cxn ang="0">
                    <a:pos x="T0" y="T1"/>
                  </a:cxn>
                  <a:cxn ang="0">
                    <a:pos x="T2" y="T3"/>
                  </a:cxn>
                  <a:cxn ang="0">
                    <a:pos x="T4" y="T5"/>
                  </a:cxn>
                  <a:cxn ang="0">
                    <a:pos x="T6" y="T7"/>
                  </a:cxn>
                </a:cxnLst>
                <a:rect l="0" t="0" r="r" b="b"/>
                <a:pathLst>
                  <a:path w="190" h="182">
                    <a:moveTo>
                      <a:pt x="190" y="139"/>
                    </a:moveTo>
                    <a:cubicBezTo>
                      <a:pt x="190" y="139"/>
                      <a:pt x="122" y="182"/>
                      <a:pt x="59" y="175"/>
                    </a:cubicBezTo>
                    <a:cubicBezTo>
                      <a:pt x="0" y="168"/>
                      <a:pt x="38" y="0"/>
                      <a:pt x="106" y="32"/>
                    </a:cubicBezTo>
                    <a:cubicBezTo>
                      <a:pt x="183" y="68"/>
                      <a:pt x="190" y="139"/>
                      <a:pt x="190" y="139"/>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9"/>
              <p:cNvSpPr>
                <a:spLocks/>
              </p:cNvSpPr>
              <p:nvPr/>
            </p:nvSpPr>
            <p:spPr bwMode="auto">
              <a:xfrm>
                <a:off x="3808632" y="3591481"/>
                <a:ext cx="495300" cy="493712"/>
              </a:xfrm>
              <a:custGeom>
                <a:avLst/>
                <a:gdLst>
                  <a:gd name="T0" fmla="*/ 81 w 197"/>
                  <a:gd name="T1" fmla="*/ 197 h 197"/>
                  <a:gd name="T2" fmla="*/ 12 w 197"/>
                  <a:gd name="T3" fmla="*/ 80 h 197"/>
                  <a:gd name="T4" fmla="*/ 152 w 197"/>
                  <a:gd name="T5" fmla="*/ 100 h 197"/>
                  <a:gd name="T6" fmla="*/ 81 w 197"/>
                  <a:gd name="T7" fmla="*/ 197 h 197"/>
                </a:gdLst>
                <a:ahLst/>
                <a:cxnLst>
                  <a:cxn ang="0">
                    <a:pos x="T0" y="T1"/>
                  </a:cxn>
                  <a:cxn ang="0">
                    <a:pos x="T2" y="T3"/>
                  </a:cxn>
                  <a:cxn ang="0">
                    <a:pos x="T4" y="T5"/>
                  </a:cxn>
                  <a:cxn ang="0">
                    <a:pos x="T6" y="T7"/>
                  </a:cxn>
                </a:cxnLst>
                <a:rect l="0" t="0" r="r" b="b"/>
                <a:pathLst>
                  <a:path w="197" h="197">
                    <a:moveTo>
                      <a:pt x="81" y="197"/>
                    </a:moveTo>
                    <a:cubicBezTo>
                      <a:pt x="81" y="197"/>
                      <a:pt x="20" y="135"/>
                      <a:pt x="12" y="80"/>
                    </a:cubicBezTo>
                    <a:cubicBezTo>
                      <a:pt x="0" y="0"/>
                      <a:pt x="197" y="11"/>
                      <a:pt x="152" y="100"/>
                    </a:cubicBezTo>
                    <a:cubicBezTo>
                      <a:pt x="122" y="158"/>
                      <a:pt x="81" y="197"/>
                      <a:pt x="81" y="197"/>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11"/>
              <p:cNvSpPr>
                <a:spLocks/>
              </p:cNvSpPr>
              <p:nvPr/>
            </p:nvSpPr>
            <p:spPr bwMode="auto">
              <a:xfrm>
                <a:off x="4018182" y="4105830"/>
                <a:ext cx="36512" cy="77787"/>
              </a:xfrm>
              <a:custGeom>
                <a:avLst/>
                <a:gdLst>
                  <a:gd name="T0" fmla="*/ 1 w 15"/>
                  <a:gd name="T1" fmla="*/ 3 h 31"/>
                  <a:gd name="T2" fmla="*/ 12 w 15"/>
                  <a:gd name="T3" fmla="*/ 30 h 31"/>
                  <a:gd name="T4" fmla="*/ 14 w 15"/>
                  <a:gd name="T5" fmla="*/ 29 h 31"/>
                  <a:gd name="T6" fmla="*/ 2 w 15"/>
                  <a:gd name="T7" fmla="*/ 2 h 31"/>
                  <a:gd name="T8" fmla="*/ 1 w 15"/>
                  <a:gd name="T9" fmla="*/ 3 h 31"/>
                </a:gdLst>
                <a:ahLst/>
                <a:cxnLst>
                  <a:cxn ang="0">
                    <a:pos x="T0" y="T1"/>
                  </a:cxn>
                  <a:cxn ang="0">
                    <a:pos x="T2" y="T3"/>
                  </a:cxn>
                  <a:cxn ang="0">
                    <a:pos x="T4" y="T5"/>
                  </a:cxn>
                  <a:cxn ang="0">
                    <a:pos x="T6" y="T7"/>
                  </a:cxn>
                  <a:cxn ang="0">
                    <a:pos x="T8" y="T9"/>
                  </a:cxn>
                </a:cxnLst>
                <a:rect l="0" t="0" r="r" b="b"/>
                <a:pathLst>
                  <a:path w="15" h="31">
                    <a:moveTo>
                      <a:pt x="1" y="3"/>
                    </a:moveTo>
                    <a:cubicBezTo>
                      <a:pt x="4" y="12"/>
                      <a:pt x="8" y="21"/>
                      <a:pt x="12" y="30"/>
                    </a:cubicBezTo>
                    <a:cubicBezTo>
                      <a:pt x="13" y="31"/>
                      <a:pt x="15" y="30"/>
                      <a:pt x="14" y="29"/>
                    </a:cubicBezTo>
                    <a:cubicBezTo>
                      <a:pt x="10" y="20"/>
                      <a:pt x="6" y="11"/>
                      <a:pt x="2" y="2"/>
                    </a:cubicBezTo>
                    <a:cubicBezTo>
                      <a:pt x="2" y="0"/>
                      <a:pt x="0" y="1"/>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12"/>
              <p:cNvSpPr>
                <a:spLocks/>
              </p:cNvSpPr>
              <p:nvPr/>
            </p:nvSpPr>
            <p:spPr bwMode="auto">
              <a:xfrm>
                <a:off x="4022944" y="4101068"/>
                <a:ext cx="74612" cy="50800"/>
              </a:xfrm>
              <a:custGeom>
                <a:avLst/>
                <a:gdLst>
                  <a:gd name="T0" fmla="*/ 1 w 30"/>
                  <a:gd name="T1" fmla="*/ 2 h 20"/>
                  <a:gd name="T2" fmla="*/ 28 w 30"/>
                  <a:gd name="T3" fmla="*/ 19 h 20"/>
                  <a:gd name="T4" fmla="*/ 29 w 30"/>
                  <a:gd name="T5" fmla="*/ 17 h 20"/>
                  <a:gd name="T6" fmla="*/ 2 w 30"/>
                  <a:gd name="T7" fmla="*/ 0 h 20"/>
                  <a:gd name="T8" fmla="*/ 1 w 30"/>
                  <a:gd name="T9" fmla="*/ 2 h 20"/>
                </a:gdLst>
                <a:ahLst/>
                <a:cxnLst>
                  <a:cxn ang="0">
                    <a:pos x="T0" y="T1"/>
                  </a:cxn>
                  <a:cxn ang="0">
                    <a:pos x="T2" y="T3"/>
                  </a:cxn>
                  <a:cxn ang="0">
                    <a:pos x="T4" y="T5"/>
                  </a:cxn>
                  <a:cxn ang="0">
                    <a:pos x="T6" y="T7"/>
                  </a:cxn>
                  <a:cxn ang="0">
                    <a:pos x="T8" y="T9"/>
                  </a:cxn>
                </a:cxnLst>
                <a:rect l="0" t="0" r="r" b="b"/>
                <a:pathLst>
                  <a:path w="30" h="20">
                    <a:moveTo>
                      <a:pt x="1" y="2"/>
                    </a:moveTo>
                    <a:cubicBezTo>
                      <a:pt x="10" y="8"/>
                      <a:pt x="19" y="14"/>
                      <a:pt x="28" y="19"/>
                    </a:cubicBezTo>
                    <a:cubicBezTo>
                      <a:pt x="29" y="20"/>
                      <a:pt x="30" y="18"/>
                      <a:pt x="29" y="17"/>
                    </a:cubicBezTo>
                    <a:cubicBezTo>
                      <a:pt x="20" y="12"/>
                      <a:pt x="11" y="6"/>
                      <a:pt x="2" y="0"/>
                    </a:cubicBezTo>
                    <a:cubicBezTo>
                      <a:pt x="1" y="0"/>
                      <a:pt x="0" y="2"/>
                      <a:pt x="1"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13"/>
              <p:cNvSpPr>
                <a:spLocks/>
              </p:cNvSpPr>
              <p:nvPr/>
            </p:nvSpPr>
            <p:spPr bwMode="auto">
              <a:xfrm>
                <a:off x="4027707" y="4085193"/>
                <a:ext cx="74612" cy="28575"/>
              </a:xfrm>
              <a:custGeom>
                <a:avLst/>
                <a:gdLst>
                  <a:gd name="T0" fmla="*/ 1 w 30"/>
                  <a:gd name="T1" fmla="*/ 3 h 11"/>
                  <a:gd name="T2" fmla="*/ 28 w 30"/>
                  <a:gd name="T3" fmla="*/ 10 h 11"/>
                  <a:gd name="T4" fmla="*/ 29 w 30"/>
                  <a:gd name="T5" fmla="*/ 8 h 11"/>
                  <a:gd name="T6" fmla="*/ 2 w 30"/>
                  <a:gd name="T7" fmla="*/ 1 h 11"/>
                  <a:gd name="T8" fmla="*/ 1 w 30"/>
                  <a:gd name="T9" fmla="*/ 3 h 11"/>
                </a:gdLst>
                <a:ahLst/>
                <a:cxnLst>
                  <a:cxn ang="0">
                    <a:pos x="T0" y="T1"/>
                  </a:cxn>
                  <a:cxn ang="0">
                    <a:pos x="T2" y="T3"/>
                  </a:cxn>
                  <a:cxn ang="0">
                    <a:pos x="T4" y="T5"/>
                  </a:cxn>
                  <a:cxn ang="0">
                    <a:pos x="T6" y="T7"/>
                  </a:cxn>
                  <a:cxn ang="0">
                    <a:pos x="T8" y="T9"/>
                  </a:cxn>
                </a:cxnLst>
                <a:rect l="0" t="0" r="r" b="b"/>
                <a:pathLst>
                  <a:path w="30" h="11">
                    <a:moveTo>
                      <a:pt x="1" y="3"/>
                    </a:moveTo>
                    <a:cubicBezTo>
                      <a:pt x="10" y="6"/>
                      <a:pt x="19" y="8"/>
                      <a:pt x="28" y="10"/>
                    </a:cubicBezTo>
                    <a:cubicBezTo>
                      <a:pt x="30" y="11"/>
                      <a:pt x="30" y="9"/>
                      <a:pt x="29" y="8"/>
                    </a:cubicBezTo>
                    <a:cubicBezTo>
                      <a:pt x="20" y="6"/>
                      <a:pt x="11" y="3"/>
                      <a:pt x="2" y="1"/>
                    </a:cubicBezTo>
                    <a:cubicBezTo>
                      <a:pt x="0" y="0"/>
                      <a:pt x="0" y="3"/>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14"/>
              <p:cNvSpPr>
                <a:spLocks/>
              </p:cNvSpPr>
              <p:nvPr/>
            </p:nvSpPr>
            <p:spPr bwMode="auto">
              <a:xfrm>
                <a:off x="4027707" y="4053443"/>
                <a:ext cx="85725" cy="25400"/>
              </a:xfrm>
              <a:custGeom>
                <a:avLst/>
                <a:gdLst>
                  <a:gd name="T0" fmla="*/ 2 w 34"/>
                  <a:gd name="T1" fmla="*/ 10 h 10"/>
                  <a:gd name="T2" fmla="*/ 32 w 34"/>
                  <a:gd name="T3" fmla="*/ 3 h 10"/>
                  <a:gd name="T4" fmla="*/ 32 w 34"/>
                  <a:gd name="T5" fmla="*/ 1 h 10"/>
                  <a:gd name="T6" fmla="*/ 2 w 34"/>
                  <a:gd name="T7" fmla="*/ 8 h 10"/>
                  <a:gd name="T8" fmla="*/ 2 w 34"/>
                  <a:gd name="T9" fmla="*/ 10 h 10"/>
                </a:gdLst>
                <a:ahLst/>
                <a:cxnLst>
                  <a:cxn ang="0">
                    <a:pos x="T0" y="T1"/>
                  </a:cxn>
                  <a:cxn ang="0">
                    <a:pos x="T2" y="T3"/>
                  </a:cxn>
                  <a:cxn ang="0">
                    <a:pos x="T4" y="T5"/>
                  </a:cxn>
                  <a:cxn ang="0">
                    <a:pos x="T6" y="T7"/>
                  </a:cxn>
                  <a:cxn ang="0">
                    <a:pos x="T8" y="T9"/>
                  </a:cxn>
                </a:cxnLst>
                <a:rect l="0" t="0" r="r" b="b"/>
                <a:pathLst>
                  <a:path w="34" h="10">
                    <a:moveTo>
                      <a:pt x="2" y="10"/>
                    </a:moveTo>
                    <a:cubicBezTo>
                      <a:pt x="12" y="8"/>
                      <a:pt x="22" y="5"/>
                      <a:pt x="32" y="3"/>
                    </a:cubicBezTo>
                    <a:cubicBezTo>
                      <a:pt x="34" y="2"/>
                      <a:pt x="33" y="0"/>
                      <a:pt x="32" y="1"/>
                    </a:cubicBezTo>
                    <a:cubicBezTo>
                      <a:pt x="22" y="3"/>
                      <a:pt x="12" y="5"/>
                      <a:pt x="2" y="8"/>
                    </a:cubicBezTo>
                    <a:cubicBezTo>
                      <a:pt x="0" y="8"/>
                      <a:pt x="1" y="10"/>
                      <a:pt x="2" y="1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15"/>
              <p:cNvSpPr>
                <a:spLocks/>
              </p:cNvSpPr>
              <p:nvPr/>
            </p:nvSpPr>
            <p:spPr bwMode="auto">
              <a:xfrm>
                <a:off x="4024532" y="3985180"/>
                <a:ext cx="50800" cy="80962"/>
              </a:xfrm>
              <a:custGeom>
                <a:avLst/>
                <a:gdLst>
                  <a:gd name="T0" fmla="*/ 2 w 20"/>
                  <a:gd name="T1" fmla="*/ 30 h 32"/>
                  <a:gd name="T2" fmla="*/ 19 w 20"/>
                  <a:gd name="T3" fmla="*/ 2 h 32"/>
                  <a:gd name="T4" fmla="*/ 17 w 20"/>
                  <a:gd name="T5" fmla="*/ 1 h 32"/>
                  <a:gd name="T6" fmla="*/ 0 w 20"/>
                  <a:gd name="T7" fmla="*/ 29 h 32"/>
                  <a:gd name="T8" fmla="*/ 2 w 20"/>
                  <a:gd name="T9" fmla="*/ 30 h 32"/>
                </a:gdLst>
                <a:ahLst/>
                <a:cxnLst>
                  <a:cxn ang="0">
                    <a:pos x="T0" y="T1"/>
                  </a:cxn>
                  <a:cxn ang="0">
                    <a:pos x="T2" y="T3"/>
                  </a:cxn>
                  <a:cxn ang="0">
                    <a:pos x="T4" y="T5"/>
                  </a:cxn>
                  <a:cxn ang="0">
                    <a:pos x="T6" y="T7"/>
                  </a:cxn>
                  <a:cxn ang="0">
                    <a:pos x="T8" y="T9"/>
                  </a:cxn>
                </a:cxnLst>
                <a:rect l="0" t="0" r="r" b="b"/>
                <a:pathLst>
                  <a:path w="20" h="32">
                    <a:moveTo>
                      <a:pt x="2" y="30"/>
                    </a:moveTo>
                    <a:cubicBezTo>
                      <a:pt x="8" y="21"/>
                      <a:pt x="14" y="12"/>
                      <a:pt x="19" y="2"/>
                    </a:cubicBezTo>
                    <a:cubicBezTo>
                      <a:pt x="20" y="1"/>
                      <a:pt x="18" y="0"/>
                      <a:pt x="17" y="1"/>
                    </a:cubicBezTo>
                    <a:cubicBezTo>
                      <a:pt x="12" y="11"/>
                      <a:pt x="6" y="20"/>
                      <a:pt x="0" y="29"/>
                    </a:cubicBezTo>
                    <a:cubicBezTo>
                      <a:pt x="0" y="30"/>
                      <a:pt x="2" y="32"/>
                      <a:pt x="2" y="3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16"/>
              <p:cNvSpPr>
                <a:spLocks/>
              </p:cNvSpPr>
              <p:nvPr/>
            </p:nvSpPr>
            <p:spPr bwMode="auto">
              <a:xfrm>
                <a:off x="4007069" y="3959780"/>
                <a:ext cx="22225" cy="98425"/>
              </a:xfrm>
              <a:custGeom>
                <a:avLst/>
                <a:gdLst>
                  <a:gd name="T0" fmla="*/ 2 w 9"/>
                  <a:gd name="T1" fmla="*/ 37 h 39"/>
                  <a:gd name="T2" fmla="*/ 8 w 9"/>
                  <a:gd name="T3" fmla="*/ 2 h 39"/>
                  <a:gd name="T4" fmla="*/ 6 w 9"/>
                  <a:gd name="T5" fmla="*/ 1 h 39"/>
                  <a:gd name="T6" fmla="*/ 0 w 9"/>
                  <a:gd name="T7" fmla="*/ 37 h 39"/>
                  <a:gd name="T8" fmla="*/ 2 w 9"/>
                  <a:gd name="T9" fmla="*/ 37 h 39"/>
                </a:gdLst>
                <a:ahLst/>
                <a:cxnLst>
                  <a:cxn ang="0">
                    <a:pos x="T0" y="T1"/>
                  </a:cxn>
                  <a:cxn ang="0">
                    <a:pos x="T2" y="T3"/>
                  </a:cxn>
                  <a:cxn ang="0">
                    <a:pos x="T4" y="T5"/>
                  </a:cxn>
                  <a:cxn ang="0">
                    <a:pos x="T6" y="T7"/>
                  </a:cxn>
                  <a:cxn ang="0">
                    <a:pos x="T8" y="T9"/>
                  </a:cxn>
                </a:cxnLst>
                <a:rect l="0" t="0" r="r" b="b"/>
                <a:pathLst>
                  <a:path w="9" h="39">
                    <a:moveTo>
                      <a:pt x="2" y="37"/>
                    </a:moveTo>
                    <a:cubicBezTo>
                      <a:pt x="4" y="25"/>
                      <a:pt x="6" y="14"/>
                      <a:pt x="8" y="2"/>
                    </a:cubicBezTo>
                    <a:cubicBezTo>
                      <a:pt x="9" y="0"/>
                      <a:pt x="7" y="0"/>
                      <a:pt x="6" y="1"/>
                    </a:cubicBezTo>
                    <a:cubicBezTo>
                      <a:pt x="4" y="13"/>
                      <a:pt x="2" y="25"/>
                      <a:pt x="0" y="37"/>
                    </a:cubicBezTo>
                    <a:cubicBezTo>
                      <a:pt x="0" y="38"/>
                      <a:pt x="2" y="39"/>
                      <a:pt x="2" y="37"/>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17"/>
              <p:cNvSpPr>
                <a:spLocks/>
              </p:cNvSpPr>
              <p:nvPr/>
            </p:nvSpPr>
            <p:spPr bwMode="auto">
              <a:xfrm>
                <a:off x="3972144" y="3972480"/>
                <a:ext cx="25400" cy="88900"/>
              </a:xfrm>
              <a:custGeom>
                <a:avLst/>
                <a:gdLst>
                  <a:gd name="T0" fmla="*/ 10 w 10"/>
                  <a:gd name="T1" fmla="*/ 33 h 35"/>
                  <a:gd name="T2" fmla="*/ 2 w 10"/>
                  <a:gd name="T3" fmla="*/ 2 h 35"/>
                  <a:gd name="T4" fmla="*/ 0 w 10"/>
                  <a:gd name="T5" fmla="*/ 2 h 35"/>
                  <a:gd name="T6" fmla="*/ 8 w 10"/>
                  <a:gd name="T7" fmla="*/ 34 h 35"/>
                  <a:gd name="T8" fmla="*/ 10 w 10"/>
                  <a:gd name="T9" fmla="*/ 33 h 35"/>
                </a:gdLst>
                <a:ahLst/>
                <a:cxnLst>
                  <a:cxn ang="0">
                    <a:pos x="T0" y="T1"/>
                  </a:cxn>
                  <a:cxn ang="0">
                    <a:pos x="T2" y="T3"/>
                  </a:cxn>
                  <a:cxn ang="0">
                    <a:pos x="T4" y="T5"/>
                  </a:cxn>
                  <a:cxn ang="0">
                    <a:pos x="T6" y="T7"/>
                  </a:cxn>
                  <a:cxn ang="0">
                    <a:pos x="T8" y="T9"/>
                  </a:cxn>
                </a:cxnLst>
                <a:rect l="0" t="0" r="r" b="b"/>
                <a:pathLst>
                  <a:path w="10" h="35">
                    <a:moveTo>
                      <a:pt x="10" y="33"/>
                    </a:moveTo>
                    <a:cubicBezTo>
                      <a:pt x="7" y="23"/>
                      <a:pt x="5" y="12"/>
                      <a:pt x="2" y="2"/>
                    </a:cubicBezTo>
                    <a:cubicBezTo>
                      <a:pt x="2" y="0"/>
                      <a:pt x="0" y="1"/>
                      <a:pt x="0" y="2"/>
                    </a:cubicBezTo>
                    <a:cubicBezTo>
                      <a:pt x="3" y="13"/>
                      <a:pt x="5" y="23"/>
                      <a:pt x="8" y="34"/>
                    </a:cubicBezTo>
                    <a:cubicBezTo>
                      <a:pt x="8" y="35"/>
                      <a:pt x="10" y="34"/>
                      <a:pt x="10" y="3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18"/>
              <p:cNvSpPr>
                <a:spLocks/>
              </p:cNvSpPr>
              <p:nvPr/>
            </p:nvSpPr>
            <p:spPr bwMode="auto">
              <a:xfrm>
                <a:off x="3934044" y="4007405"/>
                <a:ext cx="50800" cy="60325"/>
              </a:xfrm>
              <a:custGeom>
                <a:avLst/>
                <a:gdLst>
                  <a:gd name="T0" fmla="*/ 19 w 20"/>
                  <a:gd name="T1" fmla="*/ 21 h 24"/>
                  <a:gd name="T2" fmla="*/ 2 w 20"/>
                  <a:gd name="T3" fmla="*/ 1 h 24"/>
                  <a:gd name="T4" fmla="*/ 1 w 20"/>
                  <a:gd name="T5" fmla="*/ 3 h 24"/>
                  <a:gd name="T6" fmla="*/ 18 w 20"/>
                  <a:gd name="T7" fmla="*/ 22 h 24"/>
                  <a:gd name="T8" fmla="*/ 19 w 20"/>
                  <a:gd name="T9" fmla="*/ 21 h 24"/>
                </a:gdLst>
                <a:ahLst/>
                <a:cxnLst>
                  <a:cxn ang="0">
                    <a:pos x="T0" y="T1"/>
                  </a:cxn>
                  <a:cxn ang="0">
                    <a:pos x="T2" y="T3"/>
                  </a:cxn>
                  <a:cxn ang="0">
                    <a:pos x="T4" y="T5"/>
                  </a:cxn>
                  <a:cxn ang="0">
                    <a:pos x="T6" y="T7"/>
                  </a:cxn>
                  <a:cxn ang="0">
                    <a:pos x="T8" y="T9"/>
                  </a:cxn>
                </a:cxnLst>
                <a:rect l="0" t="0" r="r" b="b"/>
                <a:pathLst>
                  <a:path w="20" h="24">
                    <a:moveTo>
                      <a:pt x="19" y="21"/>
                    </a:moveTo>
                    <a:cubicBezTo>
                      <a:pt x="14" y="14"/>
                      <a:pt x="8" y="8"/>
                      <a:pt x="2" y="1"/>
                    </a:cubicBezTo>
                    <a:cubicBezTo>
                      <a:pt x="1" y="0"/>
                      <a:pt x="0" y="2"/>
                      <a:pt x="1" y="3"/>
                    </a:cubicBezTo>
                    <a:cubicBezTo>
                      <a:pt x="6" y="9"/>
                      <a:pt x="12" y="16"/>
                      <a:pt x="18" y="22"/>
                    </a:cubicBezTo>
                    <a:cubicBezTo>
                      <a:pt x="19" y="24"/>
                      <a:pt x="20" y="22"/>
                      <a:pt x="19" y="2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19"/>
              <p:cNvSpPr>
                <a:spLocks/>
              </p:cNvSpPr>
              <p:nvPr/>
            </p:nvSpPr>
            <p:spPr bwMode="auto">
              <a:xfrm>
                <a:off x="3908644" y="4040743"/>
                <a:ext cx="71437" cy="38100"/>
              </a:xfrm>
              <a:custGeom>
                <a:avLst/>
                <a:gdLst>
                  <a:gd name="T0" fmla="*/ 27 w 28"/>
                  <a:gd name="T1" fmla="*/ 13 h 15"/>
                  <a:gd name="T2" fmla="*/ 3 w 28"/>
                  <a:gd name="T3" fmla="*/ 0 h 15"/>
                  <a:gd name="T4" fmla="*/ 2 w 28"/>
                  <a:gd name="T5" fmla="*/ 2 h 15"/>
                  <a:gd name="T6" fmla="*/ 26 w 28"/>
                  <a:gd name="T7" fmla="*/ 15 h 15"/>
                  <a:gd name="T8" fmla="*/ 27 w 28"/>
                  <a:gd name="T9" fmla="*/ 13 h 15"/>
                </a:gdLst>
                <a:ahLst/>
                <a:cxnLst>
                  <a:cxn ang="0">
                    <a:pos x="T0" y="T1"/>
                  </a:cxn>
                  <a:cxn ang="0">
                    <a:pos x="T2" y="T3"/>
                  </a:cxn>
                  <a:cxn ang="0">
                    <a:pos x="T4" y="T5"/>
                  </a:cxn>
                  <a:cxn ang="0">
                    <a:pos x="T6" y="T7"/>
                  </a:cxn>
                  <a:cxn ang="0">
                    <a:pos x="T8" y="T9"/>
                  </a:cxn>
                </a:cxnLst>
                <a:rect l="0" t="0" r="r" b="b"/>
                <a:pathLst>
                  <a:path w="28" h="15">
                    <a:moveTo>
                      <a:pt x="27" y="13"/>
                    </a:moveTo>
                    <a:cubicBezTo>
                      <a:pt x="19" y="8"/>
                      <a:pt x="11" y="4"/>
                      <a:pt x="3" y="0"/>
                    </a:cubicBezTo>
                    <a:cubicBezTo>
                      <a:pt x="2" y="0"/>
                      <a:pt x="0" y="2"/>
                      <a:pt x="2" y="2"/>
                    </a:cubicBezTo>
                    <a:cubicBezTo>
                      <a:pt x="10" y="6"/>
                      <a:pt x="18" y="10"/>
                      <a:pt x="26" y="15"/>
                    </a:cubicBezTo>
                    <a:cubicBezTo>
                      <a:pt x="27" y="15"/>
                      <a:pt x="28" y="13"/>
                      <a:pt x="27" y="1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6" name="Freeform 20"/>
              <p:cNvSpPr>
                <a:spLocks/>
              </p:cNvSpPr>
              <p:nvPr/>
            </p:nvSpPr>
            <p:spPr bwMode="auto">
              <a:xfrm>
                <a:off x="3902294" y="4085193"/>
                <a:ext cx="77787" cy="28575"/>
              </a:xfrm>
              <a:custGeom>
                <a:avLst/>
                <a:gdLst>
                  <a:gd name="T0" fmla="*/ 29 w 31"/>
                  <a:gd name="T1" fmla="*/ 0 h 11"/>
                  <a:gd name="T2" fmla="*/ 1 w 31"/>
                  <a:gd name="T3" fmla="*/ 8 h 11"/>
                  <a:gd name="T4" fmla="*/ 2 w 31"/>
                  <a:gd name="T5" fmla="*/ 10 h 11"/>
                  <a:gd name="T6" fmla="*/ 29 w 31"/>
                  <a:gd name="T7" fmla="*/ 3 h 11"/>
                  <a:gd name="T8" fmla="*/ 29 w 31"/>
                  <a:gd name="T9" fmla="*/ 0 h 11"/>
                </a:gdLst>
                <a:ahLst/>
                <a:cxnLst>
                  <a:cxn ang="0">
                    <a:pos x="T0" y="T1"/>
                  </a:cxn>
                  <a:cxn ang="0">
                    <a:pos x="T2" y="T3"/>
                  </a:cxn>
                  <a:cxn ang="0">
                    <a:pos x="T4" y="T5"/>
                  </a:cxn>
                  <a:cxn ang="0">
                    <a:pos x="T6" y="T7"/>
                  </a:cxn>
                  <a:cxn ang="0">
                    <a:pos x="T8" y="T9"/>
                  </a:cxn>
                </a:cxnLst>
                <a:rect l="0" t="0" r="r" b="b"/>
                <a:pathLst>
                  <a:path w="31" h="11">
                    <a:moveTo>
                      <a:pt x="29" y="0"/>
                    </a:moveTo>
                    <a:cubicBezTo>
                      <a:pt x="20" y="3"/>
                      <a:pt x="11" y="5"/>
                      <a:pt x="1" y="8"/>
                    </a:cubicBezTo>
                    <a:cubicBezTo>
                      <a:pt x="0" y="8"/>
                      <a:pt x="1" y="11"/>
                      <a:pt x="2" y="10"/>
                    </a:cubicBezTo>
                    <a:cubicBezTo>
                      <a:pt x="11" y="8"/>
                      <a:pt x="20" y="5"/>
                      <a:pt x="29" y="3"/>
                    </a:cubicBezTo>
                    <a:cubicBezTo>
                      <a:pt x="31" y="2"/>
                      <a:pt x="30" y="0"/>
                      <a:pt x="29"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7" name="Freeform 21"/>
              <p:cNvSpPr>
                <a:spLocks/>
              </p:cNvSpPr>
              <p:nvPr/>
            </p:nvSpPr>
            <p:spPr bwMode="auto">
              <a:xfrm>
                <a:off x="3919757" y="4096305"/>
                <a:ext cx="68262" cy="47625"/>
              </a:xfrm>
              <a:custGeom>
                <a:avLst/>
                <a:gdLst>
                  <a:gd name="T0" fmla="*/ 24 w 27"/>
                  <a:gd name="T1" fmla="*/ 0 h 19"/>
                  <a:gd name="T2" fmla="*/ 1 w 27"/>
                  <a:gd name="T3" fmla="*/ 16 h 19"/>
                  <a:gd name="T4" fmla="*/ 2 w 27"/>
                  <a:gd name="T5" fmla="*/ 18 h 19"/>
                  <a:gd name="T6" fmla="*/ 26 w 27"/>
                  <a:gd name="T7" fmla="*/ 2 h 19"/>
                  <a:gd name="T8" fmla="*/ 24 w 27"/>
                  <a:gd name="T9" fmla="*/ 0 h 19"/>
                </a:gdLst>
                <a:ahLst/>
                <a:cxnLst>
                  <a:cxn ang="0">
                    <a:pos x="T0" y="T1"/>
                  </a:cxn>
                  <a:cxn ang="0">
                    <a:pos x="T2" y="T3"/>
                  </a:cxn>
                  <a:cxn ang="0">
                    <a:pos x="T4" y="T5"/>
                  </a:cxn>
                  <a:cxn ang="0">
                    <a:pos x="T6" y="T7"/>
                  </a:cxn>
                  <a:cxn ang="0">
                    <a:pos x="T8" y="T9"/>
                  </a:cxn>
                </a:cxnLst>
                <a:rect l="0" t="0" r="r" b="b"/>
                <a:pathLst>
                  <a:path w="27" h="19">
                    <a:moveTo>
                      <a:pt x="24" y="0"/>
                    </a:moveTo>
                    <a:cubicBezTo>
                      <a:pt x="17" y="6"/>
                      <a:pt x="9" y="11"/>
                      <a:pt x="1" y="16"/>
                    </a:cubicBezTo>
                    <a:cubicBezTo>
                      <a:pt x="0" y="17"/>
                      <a:pt x="1" y="19"/>
                      <a:pt x="2" y="18"/>
                    </a:cubicBezTo>
                    <a:cubicBezTo>
                      <a:pt x="10" y="13"/>
                      <a:pt x="18" y="8"/>
                      <a:pt x="26" y="2"/>
                    </a:cubicBezTo>
                    <a:cubicBezTo>
                      <a:pt x="27" y="2"/>
                      <a:pt x="26" y="0"/>
                      <a:pt x="24"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8" name="Freeform 22"/>
              <p:cNvSpPr>
                <a:spLocks/>
              </p:cNvSpPr>
              <p:nvPr/>
            </p:nvSpPr>
            <p:spPr bwMode="auto">
              <a:xfrm>
                <a:off x="3946744" y="4104243"/>
                <a:ext cx="50800" cy="53975"/>
              </a:xfrm>
              <a:custGeom>
                <a:avLst/>
                <a:gdLst>
                  <a:gd name="T0" fmla="*/ 17 w 20"/>
                  <a:gd name="T1" fmla="*/ 1 h 22"/>
                  <a:gd name="T2" fmla="*/ 1 w 20"/>
                  <a:gd name="T3" fmla="*/ 19 h 22"/>
                  <a:gd name="T4" fmla="*/ 2 w 20"/>
                  <a:gd name="T5" fmla="*/ 21 h 22"/>
                  <a:gd name="T6" fmla="*/ 19 w 20"/>
                  <a:gd name="T7" fmla="*/ 3 h 22"/>
                  <a:gd name="T8" fmla="*/ 17 w 20"/>
                  <a:gd name="T9" fmla="*/ 1 h 22"/>
                </a:gdLst>
                <a:ahLst/>
                <a:cxnLst>
                  <a:cxn ang="0">
                    <a:pos x="T0" y="T1"/>
                  </a:cxn>
                  <a:cxn ang="0">
                    <a:pos x="T2" y="T3"/>
                  </a:cxn>
                  <a:cxn ang="0">
                    <a:pos x="T4" y="T5"/>
                  </a:cxn>
                  <a:cxn ang="0">
                    <a:pos x="T6" y="T7"/>
                  </a:cxn>
                  <a:cxn ang="0">
                    <a:pos x="T8" y="T9"/>
                  </a:cxn>
                </a:cxnLst>
                <a:rect l="0" t="0" r="r" b="b"/>
                <a:pathLst>
                  <a:path w="20" h="22">
                    <a:moveTo>
                      <a:pt x="17" y="1"/>
                    </a:moveTo>
                    <a:cubicBezTo>
                      <a:pt x="12" y="7"/>
                      <a:pt x="6" y="13"/>
                      <a:pt x="1" y="19"/>
                    </a:cubicBezTo>
                    <a:cubicBezTo>
                      <a:pt x="0" y="20"/>
                      <a:pt x="1" y="22"/>
                      <a:pt x="2" y="21"/>
                    </a:cubicBezTo>
                    <a:cubicBezTo>
                      <a:pt x="8" y="15"/>
                      <a:pt x="13" y="9"/>
                      <a:pt x="19" y="3"/>
                    </a:cubicBezTo>
                    <a:cubicBezTo>
                      <a:pt x="20" y="2"/>
                      <a:pt x="18" y="0"/>
                      <a:pt x="17"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23"/>
              <p:cNvSpPr>
                <a:spLocks/>
              </p:cNvSpPr>
              <p:nvPr/>
            </p:nvSpPr>
            <p:spPr bwMode="auto">
              <a:xfrm>
                <a:off x="3988019" y="4110593"/>
                <a:ext cx="19050" cy="68262"/>
              </a:xfrm>
              <a:custGeom>
                <a:avLst/>
                <a:gdLst>
                  <a:gd name="T0" fmla="*/ 5 w 8"/>
                  <a:gd name="T1" fmla="*/ 1 h 27"/>
                  <a:gd name="T2" fmla="*/ 0 w 8"/>
                  <a:gd name="T3" fmla="*/ 25 h 27"/>
                  <a:gd name="T4" fmla="*/ 3 w 8"/>
                  <a:gd name="T5" fmla="*/ 26 h 27"/>
                  <a:gd name="T6" fmla="*/ 8 w 8"/>
                  <a:gd name="T7" fmla="*/ 2 h 27"/>
                  <a:gd name="T8" fmla="*/ 5 w 8"/>
                  <a:gd name="T9" fmla="*/ 1 h 27"/>
                </a:gdLst>
                <a:ahLst/>
                <a:cxnLst>
                  <a:cxn ang="0">
                    <a:pos x="T0" y="T1"/>
                  </a:cxn>
                  <a:cxn ang="0">
                    <a:pos x="T2" y="T3"/>
                  </a:cxn>
                  <a:cxn ang="0">
                    <a:pos x="T4" y="T5"/>
                  </a:cxn>
                  <a:cxn ang="0">
                    <a:pos x="T6" y="T7"/>
                  </a:cxn>
                  <a:cxn ang="0">
                    <a:pos x="T8" y="T9"/>
                  </a:cxn>
                </a:cxnLst>
                <a:rect l="0" t="0" r="r" b="b"/>
                <a:pathLst>
                  <a:path w="8" h="27">
                    <a:moveTo>
                      <a:pt x="5" y="1"/>
                    </a:moveTo>
                    <a:cubicBezTo>
                      <a:pt x="4" y="9"/>
                      <a:pt x="2" y="17"/>
                      <a:pt x="0" y="25"/>
                    </a:cubicBezTo>
                    <a:cubicBezTo>
                      <a:pt x="0" y="27"/>
                      <a:pt x="2" y="27"/>
                      <a:pt x="3" y="26"/>
                    </a:cubicBezTo>
                    <a:cubicBezTo>
                      <a:pt x="4" y="18"/>
                      <a:pt x="6" y="10"/>
                      <a:pt x="8" y="2"/>
                    </a:cubicBezTo>
                    <a:cubicBezTo>
                      <a:pt x="8" y="0"/>
                      <a:pt x="6" y="0"/>
                      <a:pt x="5"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0" name="Freeform 24"/>
              <p:cNvSpPr>
                <a:spLocks/>
              </p:cNvSpPr>
              <p:nvPr/>
            </p:nvSpPr>
            <p:spPr bwMode="auto">
              <a:xfrm>
                <a:off x="4010244" y="4105830"/>
                <a:ext cx="19050" cy="76200"/>
              </a:xfrm>
              <a:custGeom>
                <a:avLst/>
                <a:gdLst>
                  <a:gd name="T0" fmla="*/ 0 w 8"/>
                  <a:gd name="T1" fmla="*/ 2 h 30"/>
                  <a:gd name="T2" fmla="*/ 6 w 8"/>
                  <a:gd name="T3" fmla="*/ 28 h 30"/>
                  <a:gd name="T4" fmla="*/ 8 w 8"/>
                  <a:gd name="T5" fmla="*/ 27 h 30"/>
                  <a:gd name="T6" fmla="*/ 3 w 8"/>
                  <a:gd name="T7" fmla="*/ 1 h 30"/>
                  <a:gd name="T8" fmla="*/ 0 w 8"/>
                  <a:gd name="T9" fmla="*/ 2 h 30"/>
                </a:gdLst>
                <a:ahLst/>
                <a:cxnLst>
                  <a:cxn ang="0">
                    <a:pos x="T0" y="T1"/>
                  </a:cxn>
                  <a:cxn ang="0">
                    <a:pos x="T2" y="T3"/>
                  </a:cxn>
                  <a:cxn ang="0">
                    <a:pos x="T4" y="T5"/>
                  </a:cxn>
                  <a:cxn ang="0">
                    <a:pos x="T6" y="T7"/>
                  </a:cxn>
                  <a:cxn ang="0">
                    <a:pos x="T8" y="T9"/>
                  </a:cxn>
                </a:cxnLst>
                <a:rect l="0" t="0" r="r" b="b"/>
                <a:pathLst>
                  <a:path w="8" h="30">
                    <a:moveTo>
                      <a:pt x="0" y="2"/>
                    </a:moveTo>
                    <a:cubicBezTo>
                      <a:pt x="2" y="11"/>
                      <a:pt x="4" y="19"/>
                      <a:pt x="6" y="28"/>
                    </a:cubicBezTo>
                    <a:cubicBezTo>
                      <a:pt x="6" y="30"/>
                      <a:pt x="8" y="29"/>
                      <a:pt x="8" y="27"/>
                    </a:cubicBezTo>
                    <a:cubicBezTo>
                      <a:pt x="6" y="19"/>
                      <a:pt x="4" y="10"/>
                      <a:pt x="3" y="1"/>
                    </a:cubicBezTo>
                    <a:cubicBezTo>
                      <a:pt x="2" y="0"/>
                      <a:pt x="0" y="0"/>
                      <a:pt x="0"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1" name="Freeform 25"/>
              <p:cNvSpPr>
                <a:spLocks/>
              </p:cNvSpPr>
              <p:nvPr/>
            </p:nvSpPr>
            <p:spPr bwMode="auto">
              <a:xfrm>
                <a:off x="4062632" y="3966130"/>
                <a:ext cx="30162" cy="30162"/>
              </a:xfrm>
              <a:custGeom>
                <a:avLst/>
                <a:gdLst>
                  <a:gd name="T0" fmla="*/ 7 w 12"/>
                  <a:gd name="T1" fmla="*/ 11 h 12"/>
                  <a:gd name="T2" fmla="*/ 1 w 12"/>
                  <a:gd name="T3" fmla="*/ 7 h 12"/>
                  <a:gd name="T4" fmla="*/ 4 w 12"/>
                  <a:gd name="T5" fmla="*/ 0 h 12"/>
                  <a:gd name="T6" fmla="*/ 11 w 12"/>
                  <a:gd name="T7" fmla="*/ 4 h 12"/>
                  <a:gd name="T8" fmla="*/ 7 w 12"/>
                  <a:gd name="T9" fmla="*/ 11 h 12"/>
                </a:gdLst>
                <a:ahLst/>
                <a:cxnLst>
                  <a:cxn ang="0">
                    <a:pos x="T0" y="T1"/>
                  </a:cxn>
                  <a:cxn ang="0">
                    <a:pos x="T2" y="T3"/>
                  </a:cxn>
                  <a:cxn ang="0">
                    <a:pos x="T4" y="T5"/>
                  </a:cxn>
                  <a:cxn ang="0">
                    <a:pos x="T6" y="T7"/>
                  </a:cxn>
                  <a:cxn ang="0">
                    <a:pos x="T8" y="T9"/>
                  </a:cxn>
                </a:cxnLst>
                <a:rect l="0" t="0" r="r" b="b"/>
                <a:pathLst>
                  <a:path w="12" h="12">
                    <a:moveTo>
                      <a:pt x="7" y="11"/>
                    </a:moveTo>
                    <a:cubicBezTo>
                      <a:pt x="4" y="12"/>
                      <a:pt x="1" y="10"/>
                      <a:pt x="1" y="7"/>
                    </a:cubicBezTo>
                    <a:cubicBezTo>
                      <a:pt x="0" y="4"/>
                      <a:pt x="2" y="1"/>
                      <a:pt x="4" y="0"/>
                    </a:cubicBezTo>
                    <a:cubicBezTo>
                      <a:pt x="7" y="0"/>
                      <a:pt x="10" y="1"/>
                      <a:pt x="11" y="4"/>
                    </a:cubicBezTo>
                    <a:cubicBezTo>
                      <a:pt x="12" y="7"/>
                      <a:pt x="10" y="10"/>
                      <a:pt x="7" y="11"/>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26"/>
              <p:cNvSpPr>
                <a:spLocks/>
              </p:cNvSpPr>
              <p:nvPr/>
            </p:nvSpPr>
            <p:spPr bwMode="auto">
              <a:xfrm>
                <a:off x="4095969" y="4040743"/>
                <a:ext cx="31750" cy="30162"/>
              </a:xfrm>
              <a:custGeom>
                <a:avLst/>
                <a:gdLst>
                  <a:gd name="T0" fmla="*/ 8 w 13"/>
                  <a:gd name="T1" fmla="*/ 12 h 12"/>
                  <a:gd name="T2" fmla="*/ 12 w 13"/>
                  <a:gd name="T3" fmla="*/ 5 h 12"/>
                  <a:gd name="T4" fmla="*/ 5 w 13"/>
                  <a:gd name="T5" fmla="*/ 1 h 12"/>
                  <a:gd name="T6" fmla="*/ 1 w 13"/>
                  <a:gd name="T7" fmla="*/ 8 h 12"/>
                  <a:gd name="T8" fmla="*/ 8 w 13"/>
                  <a:gd name="T9" fmla="*/ 12 h 12"/>
                </a:gdLst>
                <a:ahLst/>
                <a:cxnLst>
                  <a:cxn ang="0">
                    <a:pos x="T0" y="T1"/>
                  </a:cxn>
                  <a:cxn ang="0">
                    <a:pos x="T2" y="T3"/>
                  </a:cxn>
                  <a:cxn ang="0">
                    <a:pos x="T4" y="T5"/>
                  </a:cxn>
                  <a:cxn ang="0">
                    <a:pos x="T6" y="T7"/>
                  </a:cxn>
                  <a:cxn ang="0">
                    <a:pos x="T8" y="T9"/>
                  </a:cxn>
                </a:cxnLst>
                <a:rect l="0" t="0" r="r" b="b"/>
                <a:pathLst>
                  <a:path w="13" h="12">
                    <a:moveTo>
                      <a:pt x="8" y="12"/>
                    </a:moveTo>
                    <a:cubicBezTo>
                      <a:pt x="11" y="11"/>
                      <a:pt x="13" y="8"/>
                      <a:pt x="12" y="5"/>
                    </a:cubicBezTo>
                    <a:cubicBezTo>
                      <a:pt x="11" y="2"/>
                      <a:pt x="8" y="0"/>
                      <a:pt x="5" y="1"/>
                    </a:cubicBezTo>
                    <a:cubicBezTo>
                      <a:pt x="2" y="2"/>
                      <a:pt x="0" y="5"/>
                      <a:pt x="1" y="8"/>
                    </a:cubicBezTo>
                    <a:cubicBezTo>
                      <a:pt x="2" y="11"/>
                      <a:pt x="5" y="12"/>
                      <a:pt x="8" y="12"/>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27"/>
              <p:cNvSpPr>
                <a:spLocks/>
              </p:cNvSpPr>
              <p:nvPr/>
            </p:nvSpPr>
            <p:spPr bwMode="auto">
              <a:xfrm>
                <a:off x="4088032" y="4096305"/>
                <a:ext cx="22225" cy="25400"/>
              </a:xfrm>
              <a:custGeom>
                <a:avLst/>
                <a:gdLst>
                  <a:gd name="T0" fmla="*/ 6 w 9"/>
                  <a:gd name="T1" fmla="*/ 10 h 10"/>
                  <a:gd name="T2" fmla="*/ 9 w 9"/>
                  <a:gd name="T3" fmla="*/ 4 h 10"/>
                  <a:gd name="T4" fmla="*/ 3 w 9"/>
                  <a:gd name="T5" fmla="*/ 1 h 10"/>
                  <a:gd name="T6" fmla="*/ 0 w 9"/>
                  <a:gd name="T7" fmla="*/ 7 h 10"/>
                  <a:gd name="T8" fmla="*/ 6 w 9"/>
                  <a:gd name="T9" fmla="*/ 10 h 10"/>
                </a:gdLst>
                <a:ahLst/>
                <a:cxnLst>
                  <a:cxn ang="0">
                    <a:pos x="T0" y="T1"/>
                  </a:cxn>
                  <a:cxn ang="0">
                    <a:pos x="T2" y="T3"/>
                  </a:cxn>
                  <a:cxn ang="0">
                    <a:pos x="T4" y="T5"/>
                  </a:cxn>
                  <a:cxn ang="0">
                    <a:pos x="T6" y="T7"/>
                  </a:cxn>
                  <a:cxn ang="0">
                    <a:pos x="T8" y="T9"/>
                  </a:cxn>
                </a:cxnLst>
                <a:rect l="0" t="0" r="r" b="b"/>
                <a:pathLst>
                  <a:path w="9" h="10">
                    <a:moveTo>
                      <a:pt x="6" y="10"/>
                    </a:moveTo>
                    <a:cubicBezTo>
                      <a:pt x="8" y="9"/>
                      <a:pt x="9" y="7"/>
                      <a:pt x="9" y="4"/>
                    </a:cubicBezTo>
                    <a:cubicBezTo>
                      <a:pt x="8" y="2"/>
                      <a:pt x="6" y="0"/>
                      <a:pt x="3" y="1"/>
                    </a:cubicBezTo>
                    <a:cubicBezTo>
                      <a:pt x="1" y="2"/>
                      <a:pt x="0" y="4"/>
                      <a:pt x="0" y="7"/>
                    </a:cubicBezTo>
                    <a:cubicBezTo>
                      <a:pt x="1" y="9"/>
                      <a:pt x="3" y="10"/>
                      <a:pt x="6" y="10"/>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28"/>
              <p:cNvSpPr>
                <a:spLocks/>
              </p:cNvSpPr>
              <p:nvPr/>
            </p:nvSpPr>
            <p:spPr bwMode="auto">
              <a:xfrm>
                <a:off x="4080094" y="4134405"/>
                <a:ext cx="25400" cy="23812"/>
              </a:xfrm>
              <a:custGeom>
                <a:avLst/>
                <a:gdLst>
                  <a:gd name="T0" fmla="*/ 6 w 10"/>
                  <a:gd name="T1" fmla="*/ 9 h 10"/>
                  <a:gd name="T2" fmla="*/ 10 w 10"/>
                  <a:gd name="T3" fmla="*/ 4 h 10"/>
                  <a:gd name="T4" fmla="*/ 4 w 10"/>
                  <a:gd name="T5" fmla="*/ 1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9"/>
                      <a:pt x="10" y="6"/>
                      <a:pt x="10" y="4"/>
                    </a:cubicBezTo>
                    <a:cubicBezTo>
                      <a:pt x="9" y="2"/>
                      <a:pt x="7" y="0"/>
                      <a:pt x="4" y="1"/>
                    </a:cubicBezTo>
                    <a:cubicBezTo>
                      <a:pt x="2" y="2"/>
                      <a:pt x="0" y="4"/>
                      <a:pt x="1" y="6"/>
                    </a:cubicBezTo>
                    <a:cubicBezTo>
                      <a:pt x="2" y="9"/>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29"/>
              <p:cNvSpPr>
                <a:spLocks/>
              </p:cNvSpPr>
              <p:nvPr/>
            </p:nvSpPr>
            <p:spPr bwMode="auto">
              <a:xfrm>
                <a:off x="4040407" y="4169330"/>
                <a:ext cx="22225"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7"/>
                      <a:pt x="9" y="5"/>
                      <a:pt x="8" y="3"/>
                    </a:cubicBezTo>
                    <a:cubicBezTo>
                      <a:pt x="8" y="1"/>
                      <a:pt x="5" y="0"/>
                      <a:pt x="3" y="0"/>
                    </a:cubicBezTo>
                    <a:cubicBezTo>
                      <a:pt x="1" y="1"/>
                      <a:pt x="0" y="3"/>
                      <a:pt x="0" y="5"/>
                    </a:cubicBezTo>
                    <a:cubicBezTo>
                      <a:pt x="1" y="7"/>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6" name="Freeform 30"/>
              <p:cNvSpPr>
                <a:spLocks/>
              </p:cNvSpPr>
              <p:nvPr/>
            </p:nvSpPr>
            <p:spPr bwMode="auto">
              <a:xfrm>
                <a:off x="4011832" y="4166155"/>
                <a:ext cx="25400" cy="25400"/>
              </a:xfrm>
              <a:custGeom>
                <a:avLst/>
                <a:gdLst>
                  <a:gd name="T0" fmla="*/ 6 w 10"/>
                  <a:gd name="T1" fmla="*/ 9 h 10"/>
                  <a:gd name="T2" fmla="*/ 10 w 10"/>
                  <a:gd name="T3" fmla="*/ 3 h 10"/>
                  <a:gd name="T4" fmla="*/ 4 w 10"/>
                  <a:gd name="T5" fmla="*/ 0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8"/>
                      <a:pt x="10" y="6"/>
                      <a:pt x="10" y="3"/>
                    </a:cubicBezTo>
                    <a:cubicBezTo>
                      <a:pt x="9" y="1"/>
                      <a:pt x="6" y="0"/>
                      <a:pt x="4" y="0"/>
                    </a:cubicBezTo>
                    <a:cubicBezTo>
                      <a:pt x="2" y="1"/>
                      <a:pt x="0" y="3"/>
                      <a:pt x="1" y="6"/>
                    </a:cubicBezTo>
                    <a:cubicBezTo>
                      <a:pt x="1" y="8"/>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31"/>
              <p:cNvSpPr>
                <a:spLocks/>
              </p:cNvSpPr>
              <p:nvPr/>
            </p:nvSpPr>
            <p:spPr bwMode="auto">
              <a:xfrm>
                <a:off x="3980082" y="4164568"/>
                <a:ext cx="22225" cy="22225"/>
              </a:xfrm>
              <a:custGeom>
                <a:avLst/>
                <a:gdLst>
                  <a:gd name="T0" fmla="*/ 6 w 9"/>
                  <a:gd name="T1" fmla="*/ 8 h 9"/>
                  <a:gd name="T2" fmla="*/ 8 w 9"/>
                  <a:gd name="T3" fmla="*/ 3 h 9"/>
                  <a:gd name="T4" fmla="*/ 4 w 9"/>
                  <a:gd name="T5" fmla="*/ 1 h 9"/>
                  <a:gd name="T6" fmla="*/ 1 w 9"/>
                  <a:gd name="T7" fmla="*/ 5 h 9"/>
                  <a:gd name="T8" fmla="*/ 6 w 9"/>
                  <a:gd name="T9" fmla="*/ 8 h 9"/>
                </a:gdLst>
                <a:ahLst/>
                <a:cxnLst>
                  <a:cxn ang="0">
                    <a:pos x="T0" y="T1"/>
                  </a:cxn>
                  <a:cxn ang="0">
                    <a:pos x="T2" y="T3"/>
                  </a:cxn>
                  <a:cxn ang="0">
                    <a:pos x="T4" y="T5"/>
                  </a:cxn>
                  <a:cxn ang="0">
                    <a:pos x="T6" y="T7"/>
                  </a:cxn>
                  <a:cxn ang="0">
                    <a:pos x="T8" y="T9"/>
                  </a:cxn>
                </a:cxnLst>
                <a:rect l="0" t="0" r="r" b="b"/>
                <a:pathLst>
                  <a:path w="9" h="9">
                    <a:moveTo>
                      <a:pt x="6" y="8"/>
                    </a:moveTo>
                    <a:cubicBezTo>
                      <a:pt x="8" y="8"/>
                      <a:pt x="9" y="5"/>
                      <a:pt x="8" y="3"/>
                    </a:cubicBezTo>
                    <a:cubicBezTo>
                      <a:pt x="8" y="1"/>
                      <a:pt x="6" y="0"/>
                      <a:pt x="4" y="1"/>
                    </a:cubicBezTo>
                    <a:cubicBezTo>
                      <a:pt x="2" y="1"/>
                      <a:pt x="0" y="3"/>
                      <a:pt x="1" y="5"/>
                    </a:cubicBezTo>
                    <a:cubicBezTo>
                      <a:pt x="1" y="7"/>
                      <a:pt x="4" y="9"/>
                      <a:pt x="6"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32"/>
              <p:cNvSpPr>
                <a:spLocks/>
              </p:cNvSpPr>
              <p:nvPr/>
            </p:nvSpPr>
            <p:spPr bwMode="auto">
              <a:xfrm>
                <a:off x="3938807" y="4140755"/>
                <a:ext cx="23812" cy="25400"/>
              </a:xfrm>
              <a:custGeom>
                <a:avLst/>
                <a:gdLst>
                  <a:gd name="T0" fmla="*/ 6 w 9"/>
                  <a:gd name="T1" fmla="*/ 9 h 10"/>
                  <a:gd name="T2" fmla="*/ 9 w 9"/>
                  <a:gd name="T3" fmla="*/ 4 h 10"/>
                  <a:gd name="T4" fmla="*/ 3 w 9"/>
                  <a:gd name="T5" fmla="*/ 1 h 10"/>
                  <a:gd name="T6" fmla="*/ 0 w 9"/>
                  <a:gd name="T7" fmla="*/ 6 h 10"/>
                  <a:gd name="T8" fmla="*/ 6 w 9"/>
                  <a:gd name="T9" fmla="*/ 9 h 10"/>
                </a:gdLst>
                <a:ahLst/>
                <a:cxnLst>
                  <a:cxn ang="0">
                    <a:pos x="T0" y="T1"/>
                  </a:cxn>
                  <a:cxn ang="0">
                    <a:pos x="T2" y="T3"/>
                  </a:cxn>
                  <a:cxn ang="0">
                    <a:pos x="T4" y="T5"/>
                  </a:cxn>
                  <a:cxn ang="0">
                    <a:pos x="T6" y="T7"/>
                  </a:cxn>
                  <a:cxn ang="0">
                    <a:pos x="T8" y="T9"/>
                  </a:cxn>
                </a:cxnLst>
                <a:rect l="0" t="0" r="r" b="b"/>
                <a:pathLst>
                  <a:path w="9" h="10">
                    <a:moveTo>
                      <a:pt x="6" y="9"/>
                    </a:moveTo>
                    <a:cubicBezTo>
                      <a:pt x="8" y="9"/>
                      <a:pt x="9" y="6"/>
                      <a:pt x="9" y="4"/>
                    </a:cubicBezTo>
                    <a:cubicBezTo>
                      <a:pt x="8" y="1"/>
                      <a:pt x="6" y="0"/>
                      <a:pt x="3" y="1"/>
                    </a:cubicBezTo>
                    <a:cubicBezTo>
                      <a:pt x="1" y="1"/>
                      <a:pt x="0" y="4"/>
                      <a:pt x="0" y="6"/>
                    </a:cubicBezTo>
                    <a:cubicBezTo>
                      <a:pt x="1" y="9"/>
                      <a:pt x="3"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33"/>
              <p:cNvSpPr>
                <a:spLocks/>
              </p:cNvSpPr>
              <p:nvPr/>
            </p:nvSpPr>
            <p:spPr bwMode="auto">
              <a:xfrm>
                <a:off x="3916582" y="4131230"/>
                <a:ext cx="15875" cy="17462"/>
              </a:xfrm>
              <a:custGeom>
                <a:avLst/>
                <a:gdLst>
                  <a:gd name="T0" fmla="*/ 4 w 6"/>
                  <a:gd name="T1" fmla="*/ 6 h 7"/>
                  <a:gd name="T2" fmla="*/ 6 w 6"/>
                  <a:gd name="T3" fmla="*/ 2 h 7"/>
                  <a:gd name="T4" fmla="*/ 2 w 6"/>
                  <a:gd name="T5" fmla="*/ 0 h 7"/>
                  <a:gd name="T6" fmla="*/ 0 w 6"/>
                  <a:gd name="T7" fmla="*/ 4 h 7"/>
                  <a:gd name="T8" fmla="*/ 4 w 6"/>
                  <a:gd name="T9" fmla="*/ 6 h 7"/>
                </a:gdLst>
                <a:ahLst/>
                <a:cxnLst>
                  <a:cxn ang="0">
                    <a:pos x="T0" y="T1"/>
                  </a:cxn>
                  <a:cxn ang="0">
                    <a:pos x="T2" y="T3"/>
                  </a:cxn>
                  <a:cxn ang="0">
                    <a:pos x="T4" y="T5"/>
                  </a:cxn>
                  <a:cxn ang="0">
                    <a:pos x="T6" y="T7"/>
                  </a:cxn>
                  <a:cxn ang="0">
                    <a:pos x="T8" y="T9"/>
                  </a:cxn>
                </a:cxnLst>
                <a:rect l="0" t="0" r="r" b="b"/>
                <a:pathLst>
                  <a:path w="6" h="7">
                    <a:moveTo>
                      <a:pt x="4" y="6"/>
                    </a:moveTo>
                    <a:cubicBezTo>
                      <a:pt x="5" y="6"/>
                      <a:pt x="6" y="4"/>
                      <a:pt x="6" y="2"/>
                    </a:cubicBezTo>
                    <a:cubicBezTo>
                      <a:pt x="5" y="1"/>
                      <a:pt x="4" y="0"/>
                      <a:pt x="2" y="0"/>
                    </a:cubicBezTo>
                    <a:cubicBezTo>
                      <a:pt x="0" y="1"/>
                      <a:pt x="0" y="2"/>
                      <a:pt x="0" y="4"/>
                    </a:cubicBezTo>
                    <a:cubicBezTo>
                      <a:pt x="0"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34"/>
              <p:cNvSpPr>
                <a:spLocks/>
              </p:cNvSpPr>
              <p:nvPr/>
            </p:nvSpPr>
            <p:spPr bwMode="auto">
              <a:xfrm>
                <a:off x="3897532" y="4101068"/>
                <a:ext cx="17462" cy="17462"/>
              </a:xfrm>
              <a:custGeom>
                <a:avLst/>
                <a:gdLst>
                  <a:gd name="T0" fmla="*/ 5 w 7"/>
                  <a:gd name="T1" fmla="*/ 6 h 7"/>
                  <a:gd name="T2" fmla="*/ 7 w 7"/>
                  <a:gd name="T3" fmla="*/ 2 h 7"/>
                  <a:gd name="T4" fmla="*/ 3 w 7"/>
                  <a:gd name="T5" fmla="*/ 0 h 7"/>
                  <a:gd name="T6" fmla="*/ 1 w 7"/>
                  <a:gd name="T7" fmla="*/ 4 h 7"/>
                  <a:gd name="T8" fmla="*/ 5 w 7"/>
                  <a:gd name="T9" fmla="*/ 6 h 7"/>
                </a:gdLst>
                <a:ahLst/>
                <a:cxnLst>
                  <a:cxn ang="0">
                    <a:pos x="T0" y="T1"/>
                  </a:cxn>
                  <a:cxn ang="0">
                    <a:pos x="T2" y="T3"/>
                  </a:cxn>
                  <a:cxn ang="0">
                    <a:pos x="T4" y="T5"/>
                  </a:cxn>
                  <a:cxn ang="0">
                    <a:pos x="T6" y="T7"/>
                  </a:cxn>
                  <a:cxn ang="0">
                    <a:pos x="T8" y="T9"/>
                  </a:cxn>
                </a:cxnLst>
                <a:rect l="0" t="0" r="r" b="b"/>
                <a:pathLst>
                  <a:path w="7" h="7">
                    <a:moveTo>
                      <a:pt x="5" y="6"/>
                    </a:moveTo>
                    <a:cubicBezTo>
                      <a:pt x="6" y="6"/>
                      <a:pt x="7" y="4"/>
                      <a:pt x="7" y="2"/>
                    </a:cubicBezTo>
                    <a:cubicBezTo>
                      <a:pt x="6" y="1"/>
                      <a:pt x="5" y="0"/>
                      <a:pt x="3" y="0"/>
                    </a:cubicBezTo>
                    <a:cubicBezTo>
                      <a:pt x="1" y="1"/>
                      <a:pt x="0" y="2"/>
                      <a:pt x="1" y="4"/>
                    </a:cubicBezTo>
                    <a:cubicBezTo>
                      <a:pt x="1" y="6"/>
                      <a:pt x="3" y="7"/>
                      <a:pt x="5"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35"/>
              <p:cNvSpPr>
                <a:spLocks/>
              </p:cNvSpPr>
              <p:nvPr/>
            </p:nvSpPr>
            <p:spPr bwMode="auto">
              <a:xfrm>
                <a:off x="3903882" y="4032805"/>
                <a:ext cx="23812"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8"/>
                      <a:pt x="9" y="5"/>
                      <a:pt x="8" y="3"/>
                    </a:cubicBezTo>
                    <a:cubicBezTo>
                      <a:pt x="8" y="1"/>
                      <a:pt x="5" y="0"/>
                      <a:pt x="3" y="0"/>
                    </a:cubicBezTo>
                    <a:cubicBezTo>
                      <a:pt x="1" y="1"/>
                      <a:pt x="0" y="3"/>
                      <a:pt x="0" y="5"/>
                    </a:cubicBezTo>
                    <a:cubicBezTo>
                      <a:pt x="1" y="8"/>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36"/>
              <p:cNvSpPr>
                <a:spLocks/>
              </p:cNvSpPr>
              <p:nvPr/>
            </p:nvSpPr>
            <p:spPr bwMode="auto">
              <a:xfrm>
                <a:off x="3927694" y="4002643"/>
                <a:ext cx="22225" cy="20637"/>
              </a:xfrm>
              <a:custGeom>
                <a:avLst/>
                <a:gdLst>
                  <a:gd name="T0" fmla="*/ 5 w 9"/>
                  <a:gd name="T1" fmla="*/ 8 h 8"/>
                  <a:gd name="T2" fmla="*/ 8 w 9"/>
                  <a:gd name="T3" fmla="*/ 3 h 8"/>
                  <a:gd name="T4" fmla="*/ 3 w 9"/>
                  <a:gd name="T5" fmla="*/ 0 h 8"/>
                  <a:gd name="T6" fmla="*/ 1 w 9"/>
                  <a:gd name="T7" fmla="*/ 5 h 8"/>
                  <a:gd name="T8" fmla="*/ 5 w 9"/>
                  <a:gd name="T9" fmla="*/ 8 h 8"/>
                </a:gdLst>
                <a:ahLst/>
                <a:cxnLst>
                  <a:cxn ang="0">
                    <a:pos x="T0" y="T1"/>
                  </a:cxn>
                  <a:cxn ang="0">
                    <a:pos x="T2" y="T3"/>
                  </a:cxn>
                  <a:cxn ang="0">
                    <a:pos x="T4" y="T5"/>
                  </a:cxn>
                  <a:cxn ang="0">
                    <a:pos x="T6" y="T7"/>
                  </a:cxn>
                  <a:cxn ang="0">
                    <a:pos x="T8" y="T9"/>
                  </a:cxn>
                </a:cxnLst>
                <a:rect l="0" t="0" r="r" b="b"/>
                <a:pathLst>
                  <a:path w="9" h="8">
                    <a:moveTo>
                      <a:pt x="5" y="8"/>
                    </a:moveTo>
                    <a:cubicBezTo>
                      <a:pt x="7" y="7"/>
                      <a:pt x="9" y="5"/>
                      <a:pt x="8" y="3"/>
                    </a:cubicBezTo>
                    <a:cubicBezTo>
                      <a:pt x="8" y="1"/>
                      <a:pt x="5" y="0"/>
                      <a:pt x="3" y="0"/>
                    </a:cubicBezTo>
                    <a:cubicBezTo>
                      <a:pt x="1" y="1"/>
                      <a:pt x="0" y="3"/>
                      <a:pt x="1" y="5"/>
                    </a:cubicBezTo>
                    <a:cubicBezTo>
                      <a:pt x="1" y="7"/>
                      <a:pt x="3" y="8"/>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37"/>
              <p:cNvSpPr>
                <a:spLocks/>
              </p:cNvSpPr>
              <p:nvPr/>
            </p:nvSpPr>
            <p:spPr bwMode="auto">
              <a:xfrm>
                <a:off x="3967382" y="3970893"/>
                <a:ext cx="17462" cy="17462"/>
              </a:xfrm>
              <a:custGeom>
                <a:avLst/>
                <a:gdLst>
                  <a:gd name="T0" fmla="*/ 4 w 7"/>
                  <a:gd name="T1" fmla="*/ 6 h 7"/>
                  <a:gd name="T2" fmla="*/ 6 w 7"/>
                  <a:gd name="T3" fmla="*/ 2 h 7"/>
                  <a:gd name="T4" fmla="*/ 2 w 7"/>
                  <a:gd name="T5" fmla="*/ 0 h 7"/>
                  <a:gd name="T6" fmla="*/ 0 w 7"/>
                  <a:gd name="T7" fmla="*/ 4 h 7"/>
                  <a:gd name="T8" fmla="*/ 4 w 7"/>
                  <a:gd name="T9" fmla="*/ 6 h 7"/>
                </a:gdLst>
                <a:ahLst/>
                <a:cxnLst>
                  <a:cxn ang="0">
                    <a:pos x="T0" y="T1"/>
                  </a:cxn>
                  <a:cxn ang="0">
                    <a:pos x="T2" y="T3"/>
                  </a:cxn>
                  <a:cxn ang="0">
                    <a:pos x="T4" y="T5"/>
                  </a:cxn>
                  <a:cxn ang="0">
                    <a:pos x="T6" y="T7"/>
                  </a:cxn>
                  <a:cxn ang="0">
                    <a:pos x="T8" y="T9"/>
                  </a:cxn>
                </a:cxnLst>
                <a:rect l="0" t="0" r="r" b="b"/>
                <a:pathLst>
                  <a:path w="7" h="7">
                    <a:moveTo>
                      <a:pt x="4" y="6"/>
                    </a:moveTo>
                    <a:cubicBezTo>
                      <a:pt x="6" y="6"/>
                      <a:pt x="7" y="4"/>
                      <a:pt x="6" y="2"/>
                    </a:cubicBezTo>
                    <a:cubicBezTo>
                      <a:pt x="6" y="1"/>
                      <a:pt x="4" y="0"/>
                      <a:pt x="2" y="0"/>
                    </a:cubicBezTo>
                    <a:cubicBezTo>
                      <a:pt x="1" y="1"/>
                      <a:pt x="0" y="2"/>
                      <a:pt x="0" y="4"/>
                    </a:cubicBezTo>
                    <a:cubicBezTo>
                      <a:pt x="1"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38"/>
              <p:cNvSpPr>
                <a:spLocks/>
              </p:cNvSpPr>
              <p:nvPr/>
            </p:nvSpPr>
            <p:spPr bwMode="auto">
              <a:xfrm>
                <a:off x="4015007" y="3953430"/>
                <a:ext cx="22225" cy="22225"/>
              </a:xfrm>
              <a:custGeom>
                <a:avLst/>
                <a:gdLst>
                  <a:gd name="T0" fmla="*/ 6 w 9"/>
                  <a:gd name="T1" fmla="*/ 9 h 9"/>
                  <a:gd name="T2" fmla="*/ 9 w 9"/>
                  <a:gd name="T3" fmla="*/ 3 h 9"/>
                  <a:gd name="T4" fmla="*/ 3 w 9"/>
                  <a:gd name="T5" fmla="*/ 0 h 9"/>
                  <a:gd name="T6" fmla="*/ 0 w 9"/>
                  <a:gd name="T7" fmla="*/ 6 h 9"/>
                  <a:gd name="T8" fmla="*/ 6 w 9"/>
                  <a:gd name="T9" fmla="*/ 9 h 9"/>
                </a:gdLst>
                <a:ahLst/>
                <a:cxnLst>
                  <a:cxn ang="0">
                    <a:pos x="T0" y="T1"/>
                  </a:cxn>
                  <a:cxn ang="0">
                    <a:pos x="T2" y="T3"/>
                  </a:cxn>
                  <a:cxn ang="0">
                    <a:pos x="T4" y="T5"/>
                  </a:cxn>
                  <a:cxn ang="0">
                    <a:pos x="T6" y="T7"/>
                  </a:cxn>
                  <a:cxn ang="0">
                    <a:pos x="T8" y="T9"/>
                  </a:cxn>
                </a:cxnLst>
                <a:rect l="0" t="0" r="r" b="b"/>
                <a:pathLst>
                  <a:path w="9" h="9">
                    <a:moveTo>
                      <a:pt x="6" y="9"/>
                    </a:moveTo>
                    <a:cubicBezTo>
                      <a:pt x="8" y="8"/>
                      <a:pt x="9" y="6"/>
                      <a:pt x="9" y="3"/>
                    </a:cubicBezTo>
                    <a:cubicBezTo>
                      <a:pt x="8" y="1"/>
                      <a:pt x="6" y="0"/>
                      <a:pt x="3" y="0"/>
                    </a:cubicBezTo>
                    <a:cubicBezTo>
                      <a:pt x="1" y="1"/>
                      <a:pt x="0" y="3"/>
                      <a:pt x="0" y="6"/>
                    </a:cubicBezTo>
                    <a:cubicBezTo>
                      <a:pt x="1" y="8"/>
                      <a:pt x="3" y="9"/>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39"/>
              <p:cNvSpPr>
                <a:spLocks/>
              </p:cNvSpPr>
              <p:nvPr/>
            </p:nvSpPr>
            <p:spPr bwMode="auto">
              <a:xfrm>
                <a:off x="3994369" y="4080430"/>
                <a:ext cx="11112" cy="4762"/>
              </a:xfrm>
              <a:custGeom>
                <a:avLst/>
                <a:gdLst>
                  <a:gd name="T0" fmla="*/ 4 w 4"/>
                  <a:gd name="T1" fmla="*/ 0 h 2"/>
                  <a:gd name="T2" fmla="*/ 0 w 4"/>
                  <a:gd name="T3" fmla="*/ 2 h 2"/>
                  <a:gd name="T4" fmla="*/ 3 w 4"/>
                  <a:gd name="T5" fmla="*/ 2 h 2"/>
                  <a:gd name="T6" fmla="*/ 4 w 4"/>
                  <a:gd name="T7" fmla="*/ 2 h 2"/>
                  <a:gd name="T8" fmla="*/ 4 w 4"/>
                  <a:gd name="T9" fmla="*/ 1 h 2"/>
                  <a:gd name="T10" fmla="*/ 4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4" y="0"/>
                    </a:moveTo>
                    <a:cubicBezTo>
                      <a:pt x="3" y="1"/>
                      <a:pt x="2" y="1"/>
                      <a:pt x="0" y="2"/>
                    </a:cubicBezTo>
                    <a:cubicBezTo>
                      <a:pt x="1" y="2"/>
                      <a:pt x="2" y="2"/>
                      <a:pt x="3" y="2"/>
                    </a:cubicBezTo>
                    <a:cubicBezTo>
                      <a:pt x="3" y="2"/>
                      <a:pt x="3" y="2"/>
                      <a:pt x="4" y="2"/>
                    </a:cubicBezTo>
                    <a:cubicBezTo>
                      <a:pt x="4" y="2"/>
                      <a:pt x="4" y="1"/>
                      <a:pt x="4" y="1"/>
                    </a:cubicBezTo>
                    <a:cubicBezTo>
                      <a:pt x="4" y="0"/>
                      <a:pt x="4" y="0"/>
                      <a:pt x="4" y="0"/>
                    </a:cubicBezTo>
                  </a:path>
                </a:pathLst>
              </a:custGeom>
              <a:solidFill>
                <a:srgbClr val="E5E5E5"/>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6" name="Freeform 40"/>
              <p:cNvSpPr>
                <a:spLocks/>
              </p:cNvSpPr>
              <p:nvPr/>
            </p:nvSpPr>
            <p:spPr bwMode="auto">
              <a:xfrm>
                <a:off x="4005482" y="4083605"/>
                <a:ext cx="0" cy="158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1"/>
                      <a:pt x="0" y="0"/>
                      <a:pt x="0" y="0"/>
                    </a:cubicBezTo>
                    <a:cubicBezTo>
                      <a:pt x="0" y="0"/>
                      <a:pt x="0" y="0"/>
                      <a:pt x="0" y="0"/>
                    </a:cubicBezTo>
                  </a:path>
                </a:pathLst>
              </a:custGeom>
              <a:solidFill>
                <a:srgbClr val="DFD5D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7" name="Freeform 41"/>
              <p:cNvSpPr>
                <a:spLocks/>
              </p:cNvSpPr>
              <p:nvPr/>
            </p:nvSpPr>
            <p:spPr bwMode="auto">
              <a:xfrm>
                <a:off x="3994369" y="4085193"/>
                <a:ext cx="11112" cy="0"/>
              </a:xfrm>
              <a:custGeom>
                <a:avLst/>
                <a:gdLst>
                  <a:gd name="T0" fmla="*/ 3 w 4"/>
                  <a:gd name="T1" fmla="*/ 0 w 4"/>
                  <a:gd name="T2" fmla="*/ 0 w 4"/>
                  <a:gd name="T3" fmla="*/ 4 w 4"/>
                  <a:gd name="T4" fmla="*/ 4 w 4"/>
                  <a:gd name="T5" fmla="*/ 4 w 4"/>
                  <a:gd name="T6" fmla="*/ 4 w 4"/>
                  <a:gd name="T7" fmla="*/ 3 w 4"/>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4">
                    <a:moveTo>
                      <a:pt x="3" y="0"/>
                    </a:moveTo>
                    <a:cubicBezTo>
                      <a:pt x="2" y="0"/>
                      <a:pt x="1" y="0"/>
                      <a:pt x="0" y="0"/>
                    </a:cubicBezTo>
                    <a:cubicBezTo>
                      <a:pt x="0" y="0"/>
                      <a:pt x="0" y="0"/>
                      <a:pt x="0" y="0"/>
                    </a:cubicBezTo>
                    <a:cubicBezTo>
                      <a:pt x="1" y="0"/>
                      <a:pt x="3" y="0"/>
                      <a:pt x="4" y="0"/>
                    </a:cubicBezTo>
                    <a:cubicBezTo>
                      <a:pt x="4" y="0"/>
                      <a:pt x="4" y="0"/>
                      <a:pt x="4" y="0"/>
                    </a:cubicBezTo>
                    <a:cubicBezTo>
                      <a:pt x="4" y="0"/>
                      <a:pt x="4" y="0"/>
                      <a:pt x="4" y="0"/>
                    </a:cubicBezTo>
                    <a:cubicBezTo>
                      <a:pt x="4" y="0"/>
                      <a:pt x="4" y="0"/>
                      <a:pt x="4" y="0"/>
                    </a:cubicBezTo>
                    <a:cubicBezTo>
                      <a:pt x="3" y="0"/>
                      <a:pt x="3" y="0"/>
                      <a:pt x="3" y="0"/>
                    </a:cubicBezTo>
                  </a:path>
                </a:pathLst>
              </a:custGeom>
              <a:solidFill>
                <a:srgbClr val="E0D7D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pic>
            <p:nvPicPr>
              <p:cNvPr id="88" name="Picture 4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1507" y="4037568"/>
                <a:ext cx="106362" cy="106362"/>
              </a:xfrm>
              <a:prstGeom prst="rect">
                <a:avLst/>
              </a:prstGeom>
              <a:noFill/>
              <a:ln w="9525">
                <a:solidFill>
                  <a:srgbClr val="F59BBC"/>
                </a:solidFill>
                <a:miter lim="800000"/>
                <a:headEnd/>
                <a:tailEnd/>
              </a:ln>
              <a:extLst>
                <a:ext uri="{909E8E84-426E-40DD-AFC4-6F175D3DCCD1}">
                  <a14:hiddenFill xmlns:a14="http://schemas.microsoft.com/office/drawing/2010/main">
                    <a:solidFill>
                      <a:srgbClr val="FFFFFF"/>
                    </a:solidFill>
                  </a14:hiddenFill>
                </a:ext>
              </a:extLst>
            </p:spPr>
          </p:pic>
          <p:sp>
            <p:nvSpPr>
              <p:cNvPr id="89" name="Freeform 43"/>
              <p:cNvSpPr>
                <a:spLocks/>
              </p:cNvSpPr>
              <p:nvPr/>
            </p:nvSpPr>
            <p:spPr bwMode="auto">
              <a:xfrm>
                <a:off x="4018182" y="4109005"/>
                <a:ext cx="11112" cy="19050"/>
              </a:xfrm>
              <a:custGeom>
                <a:avLst/>
                <a:gdLst>
                  <a:gd name="T0" fmla="*/ 2 w 5"/>
                  <a:gd name="T1" fmla="*/ 0 h 8"/>
                  <a:gd name="T2" fmla="*/ 1 w 5"/>
                  <a:gd name="T3" fmla="*/ 2 h 8"/>
                  <a:gd name="T4" fmla="*/ 3 w 5"/>
                  <a:gd name="T5" fmla="*/ 8 h 8"/>
                  <a:gd name="T6" fmla="*/ 5 w 5"/>
                  <a:gd name="T7" fmla="*/ 7 h 8"/>
                  <a:gd name="T8" fmla="*/ 2 w 5"/>
                  <a:gd name="T9" fmla="*/ 1 h 8"/>
                  <a:gd name="T10" fmla="*/ 2 w 5"/>
                  <a:gd name="T11" fmla="*/ 0 h 8"/>
                </a:gdLst>
                <a:ahLst/>
                <a:cxnLst>
                  <a:cxn ang="0">
                    <a:pos x="T0" y="T1"/>
                  </a:cxn>
                  <a:cxn ang="0">
                    <a:pos x="T2" y="T3"/>
                  </a:cxn>
                  <a:cxn ang="0">
                    <a:pos x="T4" y="T5"/>
                  </a:cxn>
                  <a:cxn ang="0">
                    <a:pos x="T6" y="T7"/>
                  </a:cxn>
                  <a:cxn ang="0">
                    <a:pos x="T8" y="T9"/>
                  </a:cxn>
                  <a:cxn ang="0">
                    <a:pos x="T10" y="T11"/>
                  </a:cxn>
                </a:cxnLst>
                <a:rect l="0" t="0" r="r" b="b"/>
                <a:pathLst>
                  <a:path w="5" h="8">
                    <a:moveTo>
                      <a:pt x="2" y="0"/>
                    </a:moveTo>
                    <a:cubicBezTo>
                      <a:pt x="1" y="0"/>
                      <a:pt x="0" y="1"/>
                      <a:pt x="1" y="2"/>
                    </a:cubicBezTo>
                    <a:cubicBezTo>
                      <a:pt x="1" y="4"/>
                      <a:pt x="2" y="6"/>
                      <a:pt x="3" y="8"/>
                    </a:cubicBezTo>
                    <a:cubicBezTo>
                      <a:pt x="4" y="7"/>
                      <a:pt x="4" y="7"/>
                      <a:pt x="5" y="7"/>
                    </a:cubicBezTo>
                    <a:cubicBezTo>
                      <a:pt x="4" y="5"/>
                      <a:pt x="3" y="3"/>
                      <a:pt x="2" y="1"/>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0" name="Freeform 44"/>
              <p:cNvSpPr>
                <a:spLocks/>
              </p:cNvSpPr>
              <p:nvPr/>
            </p:nvSpPr>
            <p:spPr bwMode="auto">
              <a:xfrm>
                <a:off x="4022944" y="4101068"/>
                <a:ext cx="19050" cy="14287"/>
              </a:xfrm>
              <a:custGeom>
                <a:avLst/>
                <a:gdLst>
                  <a:gd name="T0" fmla="*/ 2 w 8"/>
                  <a:gd name="T1" fmla="*/ 0 h 6"/>
                  <a:gd name="T2" fmla="*/ 1 w 8"/>
                  <a:gd name="T3" fmla="*/ 2 h 6"/>
                  <a:gd name="T4" fmla="*/ 7 w 8"/>
                  <a:gd name="T5" fmla="*/ 6 h 6"/>
                  <a:gd name="T6" fmla="*/ 8 w 8"/>
                  <a:gd name="T7" fmla="*/ 4 h 6"/>
                  <a:gd name="T8" fmla="*/ 2 w 8"/>
                  <a:gd name="T9" fmla="*/ 0 h 6"/>
                  <a:gd name="T10" fmla="*/ 2 w 8"/>
                  <a:gd name="T11" fmla="*/ 0 h 6"/>
                </a:gdLst>
                <a:ahLst/>
                <a:cxnLst>
                  <a:cxn ang="0">
                    <a:pos x="T0" y="T1"/>
                  </a:cxn>
                  <a:cxn ang="0">
                    <a:pos x="T2" y="T3"/>
                  </a:cxn>
                  <a:cxn ang="0">
                    <a:pos x="T4" y="T5"/>
                  </a:cxn>
                  <a:cxn ang="0">
                    <a:pos x="T6" y="T7"/>
                  </a:cxn>
                  <a:cxn ang="0">
                    <a:pos x="T8" y="T9"/>
                  </a:cxn>
                  <a:cxn ang="0">
                    <a:pos x="T10" y="T11"/>
                  </a:cxn>
                </a:cxnLst>
                <a:rect l="0" t="0" r="r" b="b"/>
                <a:pathLst>
                  <a:path w="8" h="6">
                    <a:moveTo>
                      <a:pt x="2" y="0"/>
                    </a:moveTo>
                    <a:cubicBezTo>
                      <a:pt x="1" y="0"/>
                      <a:pt x="0" y="2"/>
                      <a:pt x="1" y="2"/>
                    </a:cubicBezTo>
                    <a:cubicBezTo>
                      <a:pt x="3" y="4"/>
                      <a:pt x="5" y="5"/>
                      <a:pt x="7" y="6"/>
                    </a:cubicBezTo>
                    <a:cubicBezTo>
                      <a:pt x="7" y="5"/>
                      <a:pt x="8" y="5"/>
                      <a:pt x="8" y="4"/>
                    </a:cubicBezTo>
                    <a:cubicBezTo>
                      <a:pt x="6" y="3"/>
                      <a:pt x="4" y="2"/>
                      <a:pt x="2" y="0"/>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1" name="Freeform 45"/>
              <p:cNvSpPr>
                <a:spLocks/>
              </p:cNvSpPr>
              <p:nvPr/>
            </p:nvSpPr>
            <p:spPr bwMode="auto">
              <a:xfrm>
                <a:off x="4027707" y="4088368"/>
                <a:ext cx="20637" cy="9525"/>
              </a:xfrm>
              <a:custGeom>
                <a:avLst/>
                <a:gdLst>
                  <a:gd name="T0" fmla="*/ 1 w 8"/>
                  <a:gd name="T1" fmla="*/ 0 h 4"/>
                  <a:gd name="T2" fmla="*/ 1 w 8"/>
                  <a:gd name="T3" fmla="*/ 2 h 4"/>
                  <a:gd name="T4" fmla="*/ 8 w 8"/>
                  <a:gd name="T5" fmla="*/ 4 h 4"/>
                  <a:gd name="T6" fmla="*/ 8 w 8"/>
                  <a:gd name="T7" fmla="*/ 2 h 4"/>
                  <a:gd name="T8" fmla="*/ 2 w 8"/>
                  <a:gd name="T9" fmla="*/ 0 h 4"/>
                  <a:gd name="T10" fmla="*/ 1 w 8"/>
                  <a:gd name="T11" fmla="*/ 0 h 4"/>
                </a:gdLst>
                <a:ahLst/>
                <a:cxnLst>
                  <a:cxn ang="0">
                    <a:pos x="T0" y="T1"/>
                  </a:cxn>
                  <a:cxn ang="0">
                    <a:pos x="T2" y="T3"/>
                  </a:cxn>
                  <a:cxn ang="0">
                    <a:pos x="T4" y="T5"/>
                  </a:cxn>
                  <a:cxn ang="0">
                    <a:pos x="T6" y="T7"/>
                  </a:cxn>
                  <a:cxn ang="0">
                    <a:pos x="T8" y="T9"/>
                  </a:cxn>
                  <a:cxn ang="0">
                    <a:pos x="T10" y="T11"/>
                  </a:cxn>
                </a:cxnLst>
                <a:rect l="0" t="0" r="r" b="b"/>
                <a:pathLst>
                  <a:path w="8" h="4">
                    <a:moveTo>
                      <a:pt x="1" y="0"/>
                    </a:moveTo>
                    <a:cubicBezTo>
                      <a:pt x="0" y="0"/>
                      <a:pt x="0" y="2"/>
                      <a:pt x="1" y="2"/>
                    </a:cubicBezTo>
                    <a:cubicBezTo>
                      <a:pt x="3" y="3"/>
                      <a:pt x="6" y="3"/>
                      <a:pt x="8" y="4"/>
                    </a:cubicBezTo>
                    <a:cubicBezTo>
                      <a:pt x="8" y="3"/>
                      <a:pt x="8" y="2"/>
                      <a:pt x="8" y="2"/>
                    </a:cubicBezTo>
                    <a:cubicBezTo>
                      <a:pt x="6" y="1"/>
                      <a:pt x="4" y="0"/>
                      <a:pt x="2" y="0"/>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46"/>
              <p:cNvSpPr>
                <a:spLocks/>
              </p:cNvSpPr>
              <p:nvPr/>
            </p:nvSpPr>
            <p:spPr bwMode="auto">
              <a:xfrm>
                <a:off x="4027707" y="4070905"/>
                <a:ext cx="17462" cy="7937"/>
              </a:xfrm>
              <a:custGeom>
                <a:avLst/>
                <a:gdLst>
                  <a:gd name="T0" fmla="*/ 7 w 7"/>
                  <a:gd name="T1" fmla="*/ 0 h 3"/>
                  <a:gd name="T2" fmla="*/ 2 w 7"/>
                  <a:gd name="T3" fmla="*/ 1 h 3"/>
                  <a:gd name="T4" fmla="*/ 2 w 7"/>
                  <a:gd name="T5" fmla="*/ 3 h 3"/>
                  <a:gd name="T6" fmla="*/ 2 w 7"/>
                  <a:gd name="T7" fmla="*/ 3 h 3"/>
                  <a:gd name="T8" fmla="*/ 7 w 7"/>
                  <a:gd name="T9" fmla="*/ 2 h 3"/>
                  <a:gd name="T10" fmla="*/ 7 w 7"/>
                  <a:gd name="T11" fmla="*/ 0 h 3"/>
                </a:gdLst>
                <a:ahLst/>
                <a:cxnLst>
                  <a:cxn ang="0">
                    <a:pos x="T0" y="T1"/>
                  </a:cxn>
                  <a:cxn ang="0">
                    <a:pos x="T2" y="T3"/>
                  </a:cxn>
                  <a:cxn ang="0">
                    <a:pos x="T4" y="T5"/>
                  </a:cxn>
                  <a:cxn ang="0">
                    <a:pos x="T6" y="T7"/>
                  </a:cxn>
                  <a:cxn ang="0">
                    <a:pos x="T8" y="T9"/>
                  </a:cxn>
                  <a:cxn ang="0">
                    <a:pos x="T10" y="T11"/>
                  </a:cxn>
                </a:cxnLst>
                <a:rect l="0" t="0" r="r" b="b"/>
                <a:pathLst>
                  <a:path w="7" h="3">
                    <a:moveTo>
                      <a:pt x="7" y="0"/>
                    </a:moveTo>
                    <a:cubicBezTo>
                      <a:pt x="5" y="0"/>
                      <a:pt x="3" y="1"/>
                      <a:pt x="2" y="1"/>
                    </a:cubicBezTo>
                    <a:cubicBezTo>
                      <a:pt x="0" y="1"/>
                      <a:pt x="1" y="3"/>
                      <a:pt x="2" y="3"/>
                    </a:cubicBezTo>
                    <a:cubicBezTo>
                      <a:pt x="2" y="3"/>
                      <a:pt x="2" y="3"/>
                      <a:pt x="2" y="3"/>
                    </a:cubicBezTo>
                    <a:cubicBezTo>
                      <a:pt x="4" y="3"/>
                      <a:pt x="6" y="2"/>
                      <a:pt x="7" y="2"/>
                    </a:cubicBezTo>
                    <a:cubicBezTo>
                      <a:pt x="7" y="1"/>
                      <a:pt x="7"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3" name="Freeform 47"/>
              <p:cNvSpPr>
                <a:spLocks/>
              </p:cNvSpPr>
              <p:nvPr/>
            </p:nvSpPr>
            <p:spPr bwMode="auto">
              <a:xfrm>
                <a:off x="4024532" y="4053443"/>
                <a:ext cx="7937" cy="9525"/>
              </a:xfrm>
              <a:custGeom>
                <a:avLst/>
                <a:gdLst>
                  <a:gd name="T0" fmla="*/ 2 w 3"/>
                  <a:gd name="T1" fmla="*/ 0 h 4"/>
                  <a:gd name="T2" fmla="*/ 0 w 3"/>
                  <a:gd name="T3" fmla="*/ 2 h 4"/>
                  <a:gd name="T4" fmla="*/ 1 w 3"/>
                  <a:gd name="T5" fmla="*/ 4 h 4"/>
                  <a:gd name="T6" fmla="*/ 2 w 3"/>
                  <a:gd name="T7" fmla="*/ 3 h 4"/>
                  <a:gd name="T8" fmla="*/ 3 w 3"/>
                  <a:gd name="T9" fmla="*/ 1 h 4"/>
                  <a:gd name="T10" fmla="*/ 2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2" y="0"/>
                    </a:moveTo>
                    <a:cubicBezTo>
                      <a:pt x="1" y="1"/>
                      <a:pt x="1" y="1"/>
                      <a:pt x="0" y="2"/>
                    </a:cubicBezTo>
                    <a:cubicBezTo>
                      <a:pt x="0" y="3"/>
                      <a:pt x="1" y="4"/>
                      <a:pt x="1" y="4"/>
                    </a:cubicBezTo>
                    <a:cubicBezTo>
                      <a:pt x="2" y="4"/>
                      <a:pt x="2" y="4"/>
                      <a:pt x="2" y="3"/>
                    </a:cubicBezTo>
                    <a:cubicBezTo>
                      <a:pt x="3" y="3"/>
                      <a:pt x="3" y="2"/>
                      <a:pt x="3" y="1"/>
                    </a:cubicBezTo>
                    <a:cubicBezTo>
                      <a:pt x="3" y="1"/>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4" name="Freeform 48"/>
              <p:cNvSpPr>
                <a:spLocks/>
              </p:cNvSpPr>
              <p:nvPr/>
            </p:nvSpPr>
            <p:spPr bwMode="auto">
              <a:xfrm>
                <a:off x="4007069" y="4045505"/>
                <a:ext cx="7937" cy="9525"/>
              </a:xfrm>
              <a:custGeom>
                <a:avLst/>
                <a:gdLst>
                  <a:gd name="T0" fmla="*/ 1 w 3"/>
                  <a:gd name="T1" fmla="*/ 0 h 4"/>
                  <a:gd name="T2" fmla="*/ 0 w 3"/>
                  <a:gd name="T3" fmla="*/ 3 h 4"/>
                  <a:gd name="T4" fmla="*/ 2 w 3"/>
                  <a:gd name="T5" fmla="*/ 4 h 4"/>
                  <a:gd name="T6" fmla="*/ 2 w 3"/>
                  <a:gd name="T7" fmla="*/ 3 h 4"/>
                  <a:gd name="T8" fmla="*/ 3 w 3"/>
                  <a:gd name="T9" fmla="*/ 1 h 4"/>
                  <a:gd name="T10" fmla="*/ 1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1" y="0"/>
                    </a:moveTo>
                    <a:cubicBezTo>
                      <a:pt x="1" y="1"/>
                      <a:pt x="0" y="2"/>
                      <a:pt x="0" y="3"/>
                    </a:cubicBezTo>
                    <a:cubicBezTo>
                      <a:pt x="0" y="3"/>
                      <a:pt x="1" y="4"/>
                      <a:pt x="2" y="4"/>
                    </a:cubicBezTo>
                    <a:cubicBezTo>
                      <a:pt x="2" y="4"/>
                      <a:pt x="2" y="4"/>
                      <a:pt x="2" y="3"/>
                    </a:cubicBezTo>
                    <a:cubicBezTo>
                      <a:pt x="3" y="2"/>
                      <a:pt x="3" y="1"/>
                      <a:pt x="3" y="1"/>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5" name="Freeform 49"/>
              <p:cNvSpPr>
                <a:spLocks/>
              </p:cNvSpPr>
              <p:nvPr/>
            </p:nvSpPr>
            <p:spPr bwMode="auto">
              <a:xfrm>
                <a:off x="3989607" y="4048680"/>
                <a:ext cx="7937" cy="9525"/>
              </a:xfrm>
              <a:custGeom>
                <a:avLst/>
                <a:gdLst>
                  <a:gd name="T0" fmla="*/ 2 w 3"/>
                  <a:gd name="T1" fmla="*/ 0 h 4"/>
                  <a:gd name="T2" fmla="*/ 2 w 3"/>
                  <a:gd name="T3" fmla="*/ 0 h 4"/>
                  <a:gd name="T4" fmla="*/ 0 w 3"/>
                  <a:gd name="T5" fmla="*/ 0 h 4"/>
                  <a:gd name="T6" fmla="*/ 1 w 3"/>
                  <a:gd name="T7" fmla="*/ 4 h 4"/>
                  <a:gd name="T8" fmla="*/ 2 w 3"/>
                  <a:gd name="T9" fmla="*/ 4 h 4"/>
                  <a:gd name="T10" fmla="*/ 3 w 3"/>
                  <a:gd name="T11" fmla="*/ 3 h 4"/>
                  <a:gd name="T12" fmla="*/ 2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2" y="0"/>
                    </a:moveTo>
                    <a:cubicBezTo>
                      <a:pt x="2" y="0"/>
                      <a:pt x="2" y="0"/>
                      <a:pt x="2" y="0"/>
                    </a:cubicBezTo>
                    <a:cubicBezTo>
                      <a:pt x="1" y="0"/>
                      <a:pt x="0" y="0"/>
                      <a:pt x="0" y="0"/>
                    </a:cubicBezTo>
                    <a:cubicBezTo>
                      <a:pt x="0" y="1"/>
                      <a:pt x="0" y="2"/>
                      <a:pt x="1" y="4"/>
                    </a:cubicBezTo>
                    <a:cubicBezTo>
                      <a:pt x="1" y="4"/>
                      <a:pt x="1" y="4"/>
                      <a:pt x="2" y="4"/>
                    </a:cubicBezTo>
                    <a:cubicBezTo>
                      <a:pt x="2" y="4"/>
                      <a:pt x="3" y="4"/>
                      <a:pt x="3" y="3"/>
                    </a:cubicBezTo>
                    <a:cubicBezTo>
                      <a:pt x="3" y="2"/>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50"/>
              <p:cNvSpPr>
                <a:spLocks/>
              </p:cNvSpPr>
              <p:nvPr/>
            </p:nvSpPr>
            <p:spPr bwMode="auto">
              <a:xfrm>
                <a:off x="3975319" y="4055030"/>
                <a:ext cx="9525" cy="11112"/>
              </a:xfrm>
              <a:custGeom>
                <a:avLst/>
                <a:gdLst>
                  <a:gd name="T0" fmla="*/ 2 w 4"/>
                  <a:gd name="T1" fmla="*/ 0 h 4"/>
                  <a:gd name="T2" fmla="*/ 0 w 4"/>
                  <a:gd name="T3" fmla="*/ 1 h 4"/>
                  <a:gd name="T4" fmla="*/ 2 w 4"/>
                  <a:gd name="T5" fmla="*/ 3 h 4"/>
                  <a:gd name="T6" fmla="*/ 3 w 4"/>
                  <a:gd name="T7" fmla="*/ 4 h 4"/>
                  <a:gd name="T8" fmla="*/ 3 w 4"/>
                  <a:gd name="T9" fmla="*/ 2 h 4"/>
                  <a:gd name="T10" fmla="*/ 2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2" y="0"/>
                    </a:moveTo>
                    <a:cubicBezTo>
                      <a:pt x="1" y="0"/>
                      <a:pt x="0" y="1"/>
                      <a:pt x="0" y="1"/>
                    </a:cubicBezTo>
                    <a:cubicBezTo>
                      <a:pt x="1" y="2"/>
                      <a:pt x="1" y="3"/>
                      <a:pt x="2" y="3"/>
                    </a:cubicBezTo>
                    <a:cubicBezTo>
                      <a:pt x="2" y="4"/>
                      <a:pt x="2" y="4"/>
                      <a:pt x="3" y="4"/>
                    </a:cubicBezTo>
                    <a:cubicBezTo>
                      <a:pt x="3" y="4"/>
                      <a:pt x="4" y="3"/>
                      <a:pt x="3" y="2"/>
                    </a:cubicBezTo>
                    <a:cubicBezTo>
                      <a:pt x="3"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51"/>
              <p:cNvSpPr>
                <a:spLocks/>
              </p:cNvSpPr>
              <p:nvPr/>
            </p:nvSpPr>
            <p:spPr bwMode="auto">
              <a:xfrm>
                <a:off x="3964207" y="4067730"/>
                <a:ext cx="15875" cy="11112"/>
              </a:xfrm>
              <a:custGeom>
                <a:avLst/>
                <a:gdLst>
                  <a:gd name="T0" fmla="*/ 1 w 6"/>
                  <a:gd name="T1" fmla="*/ 0 h 4"/>
                  <a:gd name="T2" fmla="*/ 0 w 6"/>
                  <a:gd name="T3" fmla="*/ 2 h 4"/>
                  <a:gd name="T4" fmla="*/ 4 w 6"/>
                  <a:gd name="T5" fmla="*/ 4 h 4"/>
                  <a:gd name="T6" fmla="*/ 4 w 6"/>
                  <a:gd name="T7" fmla="*/ 4 h 4"/>
                  <a:gd name="T8" fmla="*/ 5 w 6"/>
                  <a:gd name="T9" fmla="*/ 2 h 4"/>
                  <a:gd name="T10" fmla="*/ 1 w 6"/>
                  <a:gd name="T11" fmla="*/ 0 h 4"/>
                </a:gdLst>
                <a:ahLst/>
                <a:cxnLst>
                  <a:cxn ang="0">
                    <a:pos x="T0" y="T1"/>
                  </a:cxn>
                  <a:cxn ang="0">
                    <a:pos x="T2" y="T3"/>
                  </a:cxn>
                  <a:cxn ang="0">
                    <a:pos x="T4" y="T5"/>
                  </a:cxn>
                  <a:cxn ang="0">
                    <a:pos x="T6" y="T7"/>
                  </a:cxn>
                  <a:cxn ang="0">
                    <a:pos x="T8" y="T9"/>
                  </a:cxn>
                  <a:cxn ang="0">
                    <a:pos x="T10" y="T11"/>
                  </a:cxn>
                </a:cxnLst>
                <a:rect l="0" t="0" r="r" b="b"/>
                <a:pathLst>
                  <a:path w="6" h="4">
                    <a:moveTo>
                      <a:pt x="1" y="0"/>
                    </a:moveTo>
                    <a:cubicBezTo>
                      <a:pt x="1" y="0"/>
                      <a:pt x="1" y="1"/>
                      <a:pt x="0" y="2"/>
                    </a:cubicBezTo>
                    <a:cubicBezTo>
                      <a:pt x="1" y="2"/>
                      <a:pt x="3" y="3"/>
                      <a:pt x="4" y="4"/>
                    </a:cubicBezTo>
                    <a:cubicBezTo>
                      <a:pt x="4" y="4"/>
                      <a:pt x="4" y="4"/>
                      <a:pt x="4" y="4"/>
                    </a:cubicBezTo>
                    <a:cubicBezTo>
                      <a:pt x="5" y="4"/>
                      <a:pt x="6" y="2"/>
                      <a:pt x="5" y="2"/>
                    </a:cubicBezTo>
                    <a:cubicBezTo>
                      <a:pt x="4" y="1"/>
                      <a:pt x="2"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8" name="Freeform 52"/>
              <p:cNvSpPr>
                <a:spLocks/>
              </p:cNvSpPr>
              <p:nvPr/>
            </p:nvSpPr>
            <p:spPr bwMode="auto">
              <a:xfrm>
                <a:off x="3962619" y="4085193"/>
                <a:ext cx="17462" cy="11112"/>
              </a:xfrm>
              <a:custGeom>
                <a:avLst/>
                <a:gdLst>
                  <a:gd name="T0" fmla="*/ 5 w 7"/>
                  <a:gd name="T1" fmla="*/ 0 h 4"/>
                  <a:gd name="T2" fmla="*/ 5 w 7"/>
                  <a:gd name="T3" fmla="*/ 0 h 4"/>
                  <a:gd name="T4" fmla="*/ 0 w 7"/>
                  <a:gd name="T5" fmla="*/ 2 h 4"/>
                  <a:gd name="T6" fmla="*/ 0 w 7"/>
                  <a:gd name="T7" fmla="*/ 4 h 4"/>
                  <a:gd name="T8" fmla="*/ 5 w 7"/>
                  <a:gd name="T9" fmla="*/ 3 h 4"/>
                  <a:gd name="T10" fmla="*/ 5 w 7"/>
                  <a:gd name="T11" fmla="*/ 0 h 4"/>
                </a:gdLst>
                <a:ahLst/>
                <a:cxnLst>
                  <a:cxn ang="0">
                    <a:pos x="T0" y="T1"/>
                  </a:cxn>
                  <a:cxn ang="0">
                    <a:pos x="T2" y="T3"/>
                  </a:cxn>
                  <a:cxn ang="0">
                    <a:pos x="T4" y="T5"/>
                  </a:cxn>
                  <a:cxn ang="0">
                    <a:pos x="T6" y="T7"/>
                  </a:cxn>
                  <a:cxn ang="0">
                    <a:pos x="T8" y="T9"/>
                  </a:cxn>
                  <a:cxn ang="0">
                    <a:pos x="T10" y="T11"/>
                  </a:cxn>
                </a:cxnLst>
                <a:rect l="0" t="0" r="r" b="b"/>
                <a:pathLst>
                  <a:path w="7" h="4">
                    <a:moveTo>
                      <a:pt x="5" y="0"/>
                    </a:moveTo>
                    <a:cubicBezTo>
                      <a:pt x="5" y="0"/>
                      <a:pt x="5" y="0"/>
                      <a:pt x="5" y="0"/>
                    </a:cubicBezTo>
                    <a:cubicBezTo>
                      <a:pt x="3" y="1"/>
                      <a:pt x="1" y="1"/>
                      <a:pt x="0" y="2"/>
                    </a:cubicBezTo>
                    <a:cubicBezTo>
                      <a:pt x="0" y="3"/>
                      <a:pt x="0" y="3"/>
                      <a:pt x="0" y="4"/>
                    </a:cubicBezTo>
                    <a:cubicBezTo>
                      <a:pt x="2" y="4"/>
                      <a:pt x="4" y="3"/>
                      <a:pt x="5" y="3"/>
                    </a:cubicBezTo>
                    <a:cubicBezTo>
                      <a:pt x="7" y="2"/>
                      <a:pt x="6" y="0"/>
                      <a:pt x="5"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9" name="Freeform 53"/>
              <p:cNvSpPr>
                <a:spLocks/>
              </p:cNvSpPr>
              <p:nvPr/>
            </p:nvSpPr>
            <p:spPr bwMode="auto">
              <a:xfrm>
                <a:off x="3964207" y="4096305"/>
                <a:ext cx="23812" cy="17462"/>
              </a:xfrm>
              <a:custGeom>
                <a:avLst/>
                <a:gdLst>
                  <a:gd name="T0" fmla="*/ 7 w 9"/>
                  <a:gd name="T1" fmla="*/ 0 h 7"/>
                  <a:gd name="T2" fmla="*/ 6 w 9"/>
                  <a:gd name="T3" fmla="*/ 0 h 7"/>
                  <a:gd name="T4" fmla="*/ 0 w 9"/>
                  <a:gd name="T5" fmla="*/ 5 h 7"/>
                  <a:gd name="T6" fmla="*/ 1 w 9"/>
                  <a:gd name="T7" fmla="*/ 7 h 7"/>
                  <a:gd name="T8" fmla="*/ 8 w 9"/>
                  <a:gd name="T9" fmla="*/ 2 h 7"/>
                  <a:gd name="T10" fmla="*/ 7 w 9"/>
                  <a:gd name="T11" fmla="*/ 0 h 7"/>
                </a:gdLst>
                <a:ahLst/>
                <a:cxnLst>
                  <a:cxn ang="0">
                    <a:pos x="T0" y="T1"/>
                  </a:cxn>
                  <a:cxn ang="0">
                    <a:pos x="T2" y="T3"/>
                  </a:cxn>
                  <a:cxn ang="0">
                    <a:pos x="T4" y="T5"/>
                  </a:cxn>
                  <a:cxn ang="0">
                    <a:pos x="T6" y="T7"/>
                  </a:cxn>
                  <a:cxn ang="0">
                    <a:pos x="T8" y="T9"/>
                  </a:cxn>
                  <a:cxn ang="0">
                    <a:pos x="T10" y="T11"/>
                  </a:cxn>
                </a:cxnLst>
                <a:rect l="0" t="0" r="r" b="b"/>
                <a:pathLst>
                  <a:path w="9" h="7">
                    <a:moveTo>
                      <a:pt x="7" y="0"/>
                    </a:moveTo>
                    <a:cubicBezTo>
                      <a:pt x="7" y="0"/>
                      <a:pt x="7" y="0"/>
                      <a:pt x="6" y="0"/>
                    </a:cubicBezTo>
                    <a:cubicBezTo>
                      <a:pt x="4" y="2"/>
                      <a:pt x="2" y="3"/>
                      <a:pt x="0" y="5"/>
                    </a:cubicBezTo>
                    <a:cubicBezTo>
                      <a:pt x="1" y="5"/>
                      <a:pt x="1" y="6"/>
                      <a:pt x="1" y="7"/>
                    </a:cubicBezTo>
                    <a:cubicBezTo>
                      <a:pt x="3" y="5"/>
                      <a:pt x="5" y="4"/>
                      <a:pt x="8" y="2"/>
                    </a:cubicBezTo>
                    <a:cubicBezTo>
                      <a:pt x="9" y="2"/>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0" name="Freeform 54"/>
              <p:cNvSpPr>
                <a:spLocks/>
              </p:cNvSpPr>
              <p:nvPr/>
            </p:nvSpPr>
            <p:spPr bwMode="auto">
              <a:xfrm>
                <a:off x="3975319" y="4105830"/>
                <a:ext cx="19050" cy="20637"/>
              </a:xfrm>
              <a:custGeom>
                <a:avLst/>
                <a:gdLst>
                  <a:gd name="T0" fmla="*/ 7 w 8"/>
                  <a:gd name="T1" fmla="*/ 0 h 8"/>
                  <a:gd name="T2" fmla="*/ 6 w 8"/>
                  <a:gd name="T3" fmla="*/ 0 h 8"/>
                  <a:gd name="T4" fmla="*/ 0 w 8"/>
                  <a:gd name="T5" fmla="*/ 6 h 8"/>
                  <a:gd name="T6" fmla="*/ 2 w 8"/>
                  <a:gd name="T7" fmla="*/ 8 h 8"/>
                  <a:gd name="T8" fmla="*/ 8 w 8"/>
                  <a:gd name="T9" fmla="*/ 2 h 8"/>
                  <a:gd name="T10" fmla="*/ 7 w 8"/>
                  <a:gd name="T11" fmla="*/ 0 h 8"/>
                </a:gdLst>
                <a:ahLst/>
                <a:cxnLst>
                  <a:cxn ang="0">
                    <a:pos x="T0" y="T1"/>
                  </a:cxn>
                  <a:cxn ang="0">
                    <a:pos x="T2" y="T3"/>
                  </a:cxn>
                  <a:cxn ang="0">
                    <a:pos x="T4" y="T5"/>
                  </a:cxn>
                  <a:cxn ang="0">
                    <a:pos x="T6" y="T7"/>
                  </a:cxn>
                  <a:cxn ang="0">
                    <a:pos x="T8" y="T9"/>
                  </a:cxn>
                  <a:cxn ang="0">
                    <a:pos x="T10" y="T11"/>
                  </a:cxn>
                </a:cxnLst>
                <a:rect l="0" t="0" r="r" b="b"/>
                <a:pathLst>
                  <a:path w="8" h="8">
                    <a:moveTo>
                      <a:pt x="7" y="0"/>
                    </a:moveTo>
                    <a:cubicBezTo>
                      <a:pt x="6" y="0"/>
                      <a:pt x="6" y="0"/>
                      <a:pt x="6" y="0"/>
                    </a:cubicBezTo>
                    <a:cubicBezTo>
                      <a:pt x="4" y="2"/>
                      <a:pt x="2" y="4"/>
                      <a:pt x="0" y="6"/>
                    </a:cubicBezTo>
                    <a:cubicBezTo>
                      <a:pt x="1" y="7"/>
                      <a:pt x="2" y="7"/>
                      <a:pt x="2" y="8"/>
                    </a:cubicBezTo>
                    <a:cubicBezTo>
                      <a:pt x="4" y="6"/>
                      <a:pt x="6" y="4"/>
                      <a:pt x="8" y="2"/>
                    </a:cubicBezTo>
                    <a:cubicBezTo>
                      <a:pt x="8" y="1"/>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55"/>
              <p:cNvSpPr>
                <a:spLocks/>
              </p:cNvSpPr>
              <p:nvPr/>
            </p:nvSpPr>
            <p:spPr bwMode="auto">
              <a:xfrm>
                <a:off x="3997544" y="4110593"/>
                <a:ext cx="9525" cy="23812"/>
              </a:xfrm>
              <a:custGeom>
                <a:avLst/>
                <a:gdLst>
                  <a:gd name="T0" fmla="*/ 2 w 4"/>
                  <a:gd name="T1" fmla="*/ 0 h 9"/>
                  <a:gd name="T2" fmla="*/ 1 w 4"/>
                  <a:gd name="T3" fmla="*/ 1 h 9"/>
                  <a:gd name="T4" fmla="*/ 0 w 4"/>
                  <a:gd name="T5" fmla="*/ 8 h 9"/>
                  <a:gd name="T6" fmla="*/ 2 w 4"/>
                  <a:gd name="T7" fmla="*/ 9 h 9"/>
                  <a:gd name="T8" fmla="*/ 4 w 4"/>
                  <a:gd name="T9" fmla="*/ 2 h 9"/>
                  <a:gd name="T10" fmla="*/ 2 w 4"/>
                  <a:gd name="T11" fmla="*/ 0 h 9"/>
                </a:gdLst>
                <a:ahLst/>
                <a:cxnLst>
                  <a:cxn ang="0">
                    <a:pos x="T0" y="T1"/>
                  </a:cxn>
                  <a:cxn ang="0">
                    <a:pos x="T2" y="T3"/>
                  </a:cxn>
                  <a:cxn ang="0">
                    <a:pos x="T4" y="T5"/>
                  </a:cxn>
                  <a:cxn ang="0">
                    <a:pos x="T6" y="T7"/>
                  </a:cxn>
                  <a:cxn ang="0">
                    <a:pos x="T8" y="T9"/>
                  </a:cxn>
                  <a:cxn ang="0">
                    <a:pos x="T10" y="T11"/>
                  </a:cxn>
                </a:cxnLst>
                <a:rect l="0" t="0" r="r" b="b"/>
                <a:pathLst>
                  <a:path w="4" h="9">
                    <a:moveTo>
                      <a:pt x="2" y="0"/>
                    </a:moveTo>
                    <a:cubicBezTo>
                      <a:pt x="2" y="0"/>
                      <a:pt x="2" y="0"/>
                      <a:pt x="1" y="1"/>
                    </a:cubicBezTo>
                    <a:cubicBezTo>
                      <a:pt x="1" y="3"/>
                      <a:pt x="0" y="6"/>
                      <a:pt x="0" y="8"/>
                    </a:cubicBezTo>
                    <a:cubicBezTo>
                      <a:pt x="1" y="9"/>
                      <a:pt x="1" y="9"/>
                      <a:pt x="2" y="9"/>
                    </a:cubicBezTo>
                    <a:cubicBezTo>
                      <a:pt x="3" y="6"/>
                      <a:pt x="3" y="4"/>
                      <a:pt x="4" y="2"/>
                    </a:cubicBezTo>
                    <a:cubicBezTo>
                      <a:pt x="4" y="1"/>
                      <a:pt x="3"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2" name="Freeform 56"/>
              <p:cNvSpPr>
                <a:spLocks/>
              </p:cNvSpPr>
              <p:nvPr/>
            </p:nvSpPr>
            <p:spPr bwMode="auto">
              <a:xfrm>
                <a:off x="4010244" y="4105830"/>
                <a:ext cx="9525" cy="25400"/>
              </a:xfrm>
              <a:custGeom>
                <a:avLst/>
                <a:gdLst>
                  <a:gd name="T0" fmla="*/ 2 w 4"/>
                  <a:gd name="T1" fmla="*/ 0 h 10"/>
                  <a:gd name="T2" fmla="*/ 0 w 4"/>
                  <a:gd name="T3" fmla="*/ 2 h 10"/>
                  <a:gd name="T4" fmla="*/ 2 w 4"/>
                  <a:gd name="T5" fmla="*/ 10 h 10"/>
                  <a:gd name="T6" fmla="*/ 3 w 4"/>
                  <a:gd name="T7" fmla="*/ 10 h 10"/>
                  <a:gd name="T8" fmla="*/ 4 w 4"/>
                  <a:gd name="T9" fmla="*/ 10 h 10"/>
                  <a:gd name="T10" fmla="*/ 3 w 4"/>
                  <a:gd name="T11" fmla="*/ 1 h 10"/>
                  <a:gd name="T12" fmla="*/ 2 w 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 h="10">
                    <a:moveTo>
                      <a:pt x="2" y="0"/>
                    </a:moveTo>
                    <a:cubicBezTo>
                      <a:pt x="1" y="0"/>
                      <a:pt x="0" y="1"/>
                      <a:pt x="0" y="2"/>
                    </a:cubicBezTo>
                    <a:cubicBezTo>
                      <a:pt x="1" y="5"/>
                      <a:pt x="1" y="7"/>
                      <a:pt x="2" y="10"/>
                    </a:cubicBezTo>
                    <a:cubicBezTo>
                      <a:pt x="2" y="10"/>
                      <a:pt x="2" y="10"/>
                      <a:pt x="3" y="10"/>
                    </a:cubicBezTo>
                    <a:cubicBezTo>
                      <a:pt x="3" y="10"/>
                      <a:pt x="4" y="10"/>
                      <a:pt x="4" y="10"/>
                    </a:cubicBezTo>
                    <a:cubicBezTo>
                      <a:pt x="4" y="7"/>
                      <a:pt x="3" y="4"/>
                      <a:pt x="3" y="1"/>
                    </a:cubicBezTo>
                    <a:cubicBezTo>
                      <a:pt x="2"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3" name="Freeform 57"/>
              <p:cNvSpPr>
                <a:spLocks/>
              </p:cNvSpPr>
              <p:nvPr/>
            </p:nvSpPr>
            <p:spPr bwMode="auto">
              <a:xfrm>
                <a:off x="3957857" y="4032805"/>
                <a:ext cx="95250" cy="95250"/>
              </a:xfrm>
              <a:custGeom>
                <a:avLst/>
                <a:gdLst>
                  <a:gd name="T0" fmla="*/ 24 w 38"/>
                  <a:gd name="T1" fmla="*/ 36 h 38"/>
                  <a:gd name="T2" fmla="*/ 36 w 38"/>
                  <a:gd name="T3" fmla="*/ 14 h 38"/>
                  <a:gd name="T4" fmla="*/ 15 w 38"/>
                  <a:gd name="T5" fmla="*/ 2 h 38"/>
                  <a:gd name="T6" fmla="*/ 2 w 38"/>
                  <a:gd name="T7" fmla="*/ 24 h 38"/>
                  <a:gd name="T8" fmla="*/ 24 w 38"/>
                  <a:gd name="T9" fmla="*/ 36 h 38"/>
                </a:gdLst>
                <a:ahLst/>
                <a:cxnLst>
                  <a:cxn ang="0">
                    <a:pos x="T0" y="T1"/>
                  </a:cxn>
                  <a:cxn ang="0">
                    <a:pos x="T2" y="T3"/>
                  </a:cxn>
                  <a:cxn ang="0">
                    <a:pos x="T4" y="T5"/>
                  </a:cxn>
                  <a:cxn ang="0">
                    <a:pos x="T6" y="T7"/>
                  </a:cxn>
                  <a:cxn ang="0">
                    <a:pos x="T8" y="T9"/>
                  </a:cxn>
                </a:cxnLst>
                <a:rect l="0" t="0" r="r" b="b"/>
                <a:pathLst>
                  <a:path w="38" h="38">
                    <a:moveTo>
                      <a:pt x="24" y="36"/>
                    </a:moveTo>
                    <a:cubicBezTo>
                      <a:pt x="33" y="33"/>
                      <a:pt x="38" y="24"/>
                      <a:pt x="36" y="14"/>
                    </a:cubicBezTo>
                    <a:cubicBezTo>
                      <a:pt x="33" y="5"/>
                      <a:pt x="24" y="0"/>
                      <a:pt x="15" y="2"/>
                    </a:cubicBezTo>
                    <a:cubicBezTo>
                      <a:pt x="5" y="5"/>
                      <a:pt x="0" y="15"/>
                      <a:pt x="2" y="24"/>
                    </a:cubicBezTo>
                    <a:cubicBezTo>
                      <a:pt x="5" y="33"/>
                      <a:pt x="14" y="38"/>
                      <a:pt x="24" y="36"/>
                    </a:cubicBezTo>
                    <a:close/>
                  </a:path>
                </a:pathLst>
              </a:custGeom>
              <a:solidFill>
                <a:srgbClr val="F6A95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pic>
          <p:nvPicPr>
            <p:cNvPr id="104" name="图片 3"/>
            <p:cNvPicPr>
              <a:picLocks noChangeAspect="1"/>
            </p:cNvPicPr>
            <p:nvPr/>
          </p:nvPicPr>
          <p:blipFill>
            <a:blip r:embed="rId3" cstate="print"/>
            <a:stretch>
              <a:fillRect/>
            </a:stretch>
          </p:blipFill>
          <p:spPr>
            <a:xfrm>
              <a:off x="10557580" y="1355948"/>
              <a:ext cx="1072996" cy="1072996"/>
            </a:xfrm>
            <a:prstGeom prst="rect">
              <a:avLst/>
            </a:prstGeom>
          </p:spPr>
        </p:pic>
        <p:pic>
          <p:nvPicPr>
            <p:cNvPr id="105" name="图片 1023"/>
            <p:cNvPicPr>
              <a:picLocks noChangeAspect="1"/>
            </p:cNvPicPr>
            <p:nvPr/>
          </p:nvPicPr>
          <p:blipFill>
            <a:blip r:embed="rId4" cstate="print"/>
            <a:stretch>
              <a:fillRect/>
            </a:stretch>
          </p:blipFill>
          <p:spPr>
            <a:xfrm>
              <a:off x="9998311" y="4836920"/>
              <a:ext cx="656989" cy="639391"/>
            </a:xfrm>
            <a:prstGeom prst="rect">
              <a:avLst/>
            </a:prstGeom>
          </p:spPr>
        </p:pic>
      </p:grpSp>
      <p:sp>
        <p:nvSpPr>
          <p:cNvPr id="159" name="文字方塊 158"/>
          <p:cNvSpPr txBox="1"/>
          <p:nvPr/>
        </p:nvSpPr>
        <p:spPr>
          <a:xfrm>
            <a:off x="4631910" y="5934969"/>
            <a:ext cx="3914687" cy="553998"/>
          </a:xfrm>
          <a:prstGeom prst="rect">
            <a:avLst/>
          </a:prstGeom>
          <a:noFill/>
        </p:spPr>
        <p:txBody>
          <a:bodyPr wrap="square" rtlCol="0">
            <a:spAutoFit/>
          </a:bodyPr>
          <a:lstStyle/>
          <a:p>
            <a:r>
              <a:rPr lang="zh-TW" altLang="en-US" sz="3000" b="1" u="sng" dirty="0">
                <a:solidFill>
                  <a:srgbClr val="174BDF"/>
                </a:solidFill>
                <a:latin typeface="標楷體" pitchFamily="65" charset="-120"/>
                <a:ea typeface="標楷體" pitchFamily="65" charset="-120"/>
              </a:rPr>
              <a:t>產業生命週期曲線圖</a:t>
            </a:r>
          </a:p>
        </p:txBody>
      </p:sp>
    </p:spTree>
    <p:extLst>
      <p:ext uri="{BB962C8B-B14F-4D97-AF65-F5344CB8AC3E}">
        <p14:creationId xmlns:p14="http://schemas.microsoft.com/office/powerpoint/2010/main" val="1317257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1F152126-7C1E-4268-AB06-EDD47C4DD770}"/>
              </a:ext>
            </a:extLst>
          </p:cNvPr>
          <p:cNvSpPr>
            <a:spLocks noGrp="1" noChangeArrowheads="1"/>
          </p:cNvSpPr>
          <p:nvPr>
            <p:ph type="ctrTitle"/>
          </p:nvPr>
        </p:nvSpPr>
        <p:spPr>
          <a:xfrm>
            <a:off x="2145696" y="1563915"/>
            <a:ext cx="8080828" cy="1261533"/>
          </a:xfrm>
        </p:spPr>
        <p:txBody>
          <a:bodyPr/>
          <a:lstStyle/>
          <a:p>
            <a:pPr eaLnBrk="1" hangingPunct="1"/>
            <a:r>
              <a:rPr lang="zh-TW" altLang="en-US" sz="3657" b="1" i="1">
                <a:solidFill>
                  <a:srgbClr val="962304"/>
                </a:solidFill>
                <a:ea typeface="標楷體" panose="03000509000000000000" pitchFamily="65" charset="-120"/>
              </a:rPr>
              <a:t>股票的基本分析</a:t>
            </a:r>
            <a:br>
              <a:rPr lang="zh-TW" altLang="en-US" sz="3657" b="1" i="1">
                <a:solidFill>
                  <a:srgbClr val="962304"/>
                </a:solidFill>
                <a:ea typeface="標楷體" panose="03000509000000000000" pitchFamily="65" charset="-120"/>
              </a:rPr>
            </a:br>
            <a:r>
              <a:rPr lang="en-US" altLang="zh-TW" sz="3657" b="1" i="1">
                <a:solidFill>
                  <a:srgbClr val="962304"/>
                </a:solidFill>
                <a:ea typeface="標楷體" panose="03000509000000000000" pitchFamily="65" charset="-120"/>
              </a:rPr>
              <a:t>7-3</a:t>
            </a:r>
            <a:r>
              <a:rPr lang="zh-TW" altLang="en-US" sz="3657" b="1" i="1">
                <a:solidFill>
                  <a:srgbClr val="962304"/>
                </a:solidFill>
                <a:ea typeface="標楷體" panose="03000509000000000000" pitchFamily="65" charset="-120"/>
              </a:rPr>
              <a:t>產業分析</a:t>
            </a:r>
            <a:r>
              <a:rPr lang="en-US" altLang="zh-TW" sz="3657" b="1" i="1">
                <a:solidFill>
                  <a:srgbClr val="962304"/>
                </a:solidFill>
                <a:ea typeface="標楷體" panose="03000509000000000000" pitchFamily="65" charset="-120"/>
              </a:rPr>
              <a:t>-</a:t>
            </a:r>
            <a:r>
              <a:rPr lang="zh-TW" altLang="en-US" sz="3657" b="1" i="1">
                <a:solidFill>
                  <a:srgbClr val="962304"/>
                </a:solidFill>
                <a:ea typeface="標楷體" panose="03000509000000000000" pitchFamily="65" charset="-120"/>
              </a:rPr>
              <a:t>產業的競爭能力</a:t>
            </a:r>
          </a:p>
        </p:txBody>
      </p:sp>
      <p:sp>
        <p:nvSpPr>
          <p:cNvPr id="4099" name="Rectangle 3">
            <a:extLst>
              <a:ext uri="{FF2B5EF4-FFF2-40B4-BE49-F238E27FC236}">
                <a16:creationId xmlns:a16="http://schemas.microsoft.com/office/drawing/2014/main" id="{1B56C7E8-06D0-4D77-90A3-F163B2627426}"/>
              </a:ext>
            </a:extLst>
          </p:cNvPr>
          <p:cNvSpPr>
            <a:spLocks noGrp="1" noChangeArrowheads="1"/>
          </p:cNvSpPr>
          <p:nvPr>
            <p:ph type="subTitle" idx="1"/>
          </p:nvPr>
        </p:nvSpPr>
        <p:spPr>
          <a:xfrm>
            <a:off x="4309740" y="3141454"/>
            <a:ext cx="7800219" cy="2865362"/>
          </a:xfrm>
        </p:spPr>
        <p:txBody>
          <a:bodyPr/>
          <a:lstStyle/>
          <a:p>
            <a:pPr algn="l" eaLnBrk="1" hangingPunct="1">
              <a:lnSpc>
                <a:spcPct val="90000"/>
              </a:lnSpc>
            </a:pPr>
            <a:r>
              <a:rPr lang="en-US" altLang="zh-TW" dirty="0">
                <a:ea typeface="標楷體" panose="03000509000000000000" pitchFamily="65" charset="-120"/>
              </a:rPr>
              <a:t>◆</a:t>
            </a:r>
            <a:r>
              <a:rPr lang="zh-TW" altLang="en-US" dirty="0">
                <a:ea typeface="標楷體" panose="03000509000000000000" pitchFamily="65" charset="-120"/>
              </a:rPr>
              <a:t>進入的威脅</a:t>
            </a:r>
          </a:p>
          <a:p>
            <a:pPr algn="l" eaLnBrk="1" hangingPunct="1">
              <a:lnSpc>
                <a:spcPct val="90000"/>
              </a:lnSpc>
            </a:pPr>
            <a:r>
              <a:rPr lang="zh-TW" altLang="en-US" dirty="0">
                <a:ea typeface="標楷體" panose="03000509000000000000" pitchFamily="65" charset="-120"/>
              </a:rPr>
              <a:t>◆現存競爭者之間的對抗強度</a:t>
            </a:r>
          </a:p>
          <a:p>
            <a:pPr algn="l" eaLnBrk="1" hangingPunct="1">
              <a:lnSpc>
                <a:spcPct val="90000"/>
              </a:lnSpc>
            </a:pPr>
            <a:r>
              <a:rPr lang="zh-TW" altLang="en-US" dirty="0">
                <a:ea typeface="標楷體" panose="03000509000000000000" pitchFamily="65" charset="-120"/>
              </a:rPr>
              <a:t>◆來自替代產品的壓力</a:t>
            </a:r>
          </a:p>
          <a:p>
            <a:pPr algn="l" eaLnBrk="1" hangingPunct="1">
              <a:lnSpc>
                <a:spcPct val="90000"/>
              </a:lnSpc>
            </a:pPr>
            <a:r>
              <a:rPr lang="zh-TW" altLang="en-US" dirty="0">
                <a:ea typeface="標楷體" panose="03000509000000000000" pitchFamily="65" charset="-120"/>
              </a:rPr>
              <a:t>◆購買者的議價力量</a:t>
            </a:r>
          </a:p>
          <a:p>
            <a:pPr algn="l" eaLnBrk="1" hangingPunct="1">
              <a:lnSpc>
                <a:spcPct val="90000"/>
              </a:lnSpc>
            </a:pPr>
            <a:r>
              <a:rPr lang="zh-TW" altLang="en-US" dirty="0">
                <a:ea typeface="標楷體" panose="03000509000000000000" pitchFamily="65" charset="-120"/>
              </a:rPr>
              <a:t>◆供應者的議價力量</a:t>
            </a:r>
          </a:p>
          <a:p>
            <a:pPr algn="l" eaLnBrk="1" hangingPunct="1">
              <a:lnSpc>
                <a:spcPct val="90000"/>
              </a:lnSpc>
            </a:pPr>
            <a:endParaRPr lang="en-US" altLang="zh-TW" dirty="0">
              <a:ea typeface="標楷體" panose="03000509000000000000" pitchFamily="65" charset="-120"/>
            </a:endParaRPr>
          </a:p>
        </p:txBody>
      </p:sp>
      <p:sp>
        <p:nvSpPr>
          <p:cNvPr id="4100" name="Rectangle 4">
            <a:extLst>
              <a:ext uri="{FF2B5EF4-FFF2-40B4-BE49-F238E27FC236}">
                <a16:creationId xmlns:a16="http://schemas.microsoft.com/office/drawing/2014/main" id="{8A3DEAB0-092C-4145-92D9-DEE82606AE99}"/>
              </a:ext>
            </a:extLst>
          </p:cNvPr>
          <p:cNvSpPr>
            <a:spLocks noChangeArrowheads="1"/>
          </p:cNvSpPr>
          <p:nvPr/>
        </p:nvSpPr>
        <p:spPr bwMode="auto">
          <a:xfrm>
            <a:off x="3627362" y="192316"/>
            <a:ext cx="5979886" cy="771676"/>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defTabSz="1235075">
              <a:spcBef>
                <a:spcPct val="20000"/>
              </a:spcBef>
              <a:buClr>
                <a:schemeClr val="accent1"/>
              </a:buClr>
              <a:buSzPct val="70000"/>
              <a:buFont typeface="Wingdings" panose="05000000000000000000" pitchFamily="2" charset="2"/>
              <a:buChar char="n"/>
              <a:defRPr kumimoji="1" sz="4300">
                <a:solidFill>
                  <a:schemeClr val="tx1"/>
                </a:solidFill>
                <a:latin typeface="Arial" panose="020B0604020202020204" pitchFamily="34" charset="0"/>
                <a:ea typeface="新細明體" panose="02020500000000000000" pitchFamily="18" charset="-120"/>
              </a:defRPr>
            </a:lvl1pPr>
            <a:lvl2pPr marL="1200150" indent="-593725" defTabSz="1235075">
              <a:spcBef>
                <a:spcPct val="20000"/>
              </a:spcBef>
              <a:buClr>
                <a:schemeClr val="hlink"/>
              </a:buClr>
              <a:buSzPct val="65000"/>
              <a:buFont typeface="Wingdings" panose="05000000000000000000" pitchFamily="2" charset="2"/>
              <a:buChar char="¡"/>
              <a:defRPr kumimoji="1" sz="3800">
                <a:solidFill>
                  <a:schemeClr val="tx1"/>
                </a:solidFill>
                <a:latin typeface="Arial" panose="020B0604020202020204" pitchFamily="34" charset="0"/>
                <a:ea typeface="新細明體" panose="02020500000000000000" pitchFamily="18" charset="-120"/>
              </a:defRPr>
            </a:lvl2pPr>
            <a:lvl3pPr marL="1746250" indent="-544513" defTabSz="1235075">
              <a:spcBef>
                <a:spcPct val="20000"/>
              </a:spcBef>
              <a:buClr>
                <a:schemeClr val="accent1"/>
              </a:buClr>
              <a:buSzPct val="70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3pPr>
            <a:lvl4pPr marL="2270125" indent="-520700" defTabSz="1235075">
              <a:spcBef>
                <a:spcPct val="20000"/>
              </a:spcBef>
              <a:buClr>
                <a:schemeClr val="hlink"/>
              </a:buClr>
              <a:buSzPct val="75000"/>
              <a:buFont typeface="Wingdings" panose="05000000000000000000" pitchFamily="2" charset="2"/>
              <a:buChar char="¡"/>
              <a:defRPr kumimoji="1" sz="2700">
                <a:solidFill>
                  <a:schemeClr val="tx1"/>
                </a:solidFill>
                <a:latin typeface="Arial" panose="020B0604020202020204" pitchFamily="34" charset="0"/>
                <a:ea typeface="新細明體" panose="02020500000000000000" pitchFamily="18" charset="-120"/>
              </a:defRPr>
            </a:lvl4pPr>
            <a:lvl5pPr marL="2794000" indent="-522288" defTabSz="1235075">
              <a:spcBef>
                <a:spcPct val="20000"/>
              </a:spcBef>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5pPr>
            <a:lvl6pPr marL="32512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6pPr>
            <a:lvl7pPr marL="37084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7pPr>
            <a:lvl8pPr marL="41656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8pPr>
            <a:lvl9pPr marL="46228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zh-TW" altLang="en-US" sz="4114">
                <a:solidFill>
                  <a:schemeClr val="tx2"/>
                </a:solidFill>
                <a:ea typeface="標楷體" panose="03000509000000000000" pitchFamily="65" charset="-120"/>
              </a:rPr>
              <a:t>決定競爭強度的結構因素</a:t>
            </a:r>
          </a:p>
        </p:txBody>
      </p:sp>
      <p:sp>
        <p:nvSpPr>
          <p:cNvPr id="2" name="矩形 1">
            <a:extLst>
              <a:ext uri="{FF2B5EF4-FFF2-40B4-BE49-F238E27FC236}">
                <a16:creationId xmlns:a16="http://schemas.microsoft.com/office/drawing/2014/main" id="{36C78744-B5A3-4531-95DD-6A027161901D}"/>
              </a:ext>
            </a:extLst>
          </p:cNvPr>
          <p:cNvSpPr/>
          <p:nvPr/>
        </p:nvSpPr>
        <p:spPr>
          <a:xfrm>
            <a:off x="9734340" y="85710"/>
            <a:ext cx="1137840" cy="795987"/>
          </a:xfrm>
          <a:prstGeom prst="rect">
            <a:avLst/>
          </a:prstGeom>
        </p:spPr>
        <p:txBody>
          <a:bodyPr wrap="square">
            <a:spAutoFit/>
          </a:bodyPr>
          <a:lstStyle/>
          <a:p>
            <a:pPr algn="ctr" fontAlgn="ctr"/>
            <a:r>
              <a:rPr lang="zh-TW" altLang="en-US" sz="1524" b="1" i="1" dirty="0">
                <a:latin typeface="標楷體" panose="03000509000000000000" pitchFamily="65" charset="-120"/>
                <a:ea typeface="標楷體" panose="03000509000000000000" pitchFamily="65" charset="-120"/>
              </a:rPr>
              <a:t>張嘉玲</a:t>
            </a:r>
            <a:endParaRPr lang="en-US" altLang="zh-TW" sz="1524" b="1" i="1" dirty="0">
              <a:latin typeface="標楷體" panose="03000509000000000000" pitchFamily="65" charset="-120"/>
              <a:ea typeface="標楷體" panose="03000509000000000000" pitchFamily="65" charset="-120"/>
            </a:endParaRPr>
          </a:p>
          <a:p>
            <a:pPr algn="ctr" fontAlgn="ctr"/>
            <a:r>
              <a:rPr lang="en-US" altLang="zh-TW" sz="1524" b="1" i="1" dirty="0">
                <a:latin typeface="標楷體" panose="03000509000000000000" pitchFamily="65" charset="-120"/>
                <a:ea typeface="標楷體" panose="03000509000000000000" pitchFamily="65" charset="-120"/>
              </a:rPr>
              <a:t>2310602003</a:t>
            </a:r>
            <a:endParaRPr lang="zh-TW" altLang="en-US" sz="1524" b="1" i="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329944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E810AADC-D82E-4DB2-8B28-DC4279C65DCF}"/>
              </a:ext>
            </a:extLst>
          </p:cNvPr>
          <p:cNvSpPr>
            <a:spLocks noGrp="1" noChangeArrowheads="1"/>
          </p:cNvSpPr>
          <p:nvPr>
            <p:ph type="ctrTitle"/>
          </p:nvPr>
        </p:nvSpPr>
        <p:spPr>
          <a:xfrm>
            <a:off x="1938977" y="841855"/>
            <a:ext cx="8080828" cy="1261533"/>
          </a:xfrm>
        </p:spPr>
        <p:txBody>
          <a:bodyPr/>
          <a:lstStyle/>
          <a:p>
            <a:pPr algn="l" eaLnBrk="1" hangingPunct="1"/>
            <a:r>
              <a:rPr lang="zh-TW" altLang="en-US" sz="3657" b="1" i="1" dirty="0">
                <a:solidFill>
                  <a:srgbClr val="962304"/>
                </a:solidFill>
                <a:ea typeface="標楷體" panose="03000509000000000000" pitchFamily="65" charset="-120"/>
              </a:rPr>
              <a:t>股票的基本分析</a:t>
            </a:r>
            <a:br>
              <a:rPr lang="zh-TW" altLang="en-US" sz="3657" b="1" i="1" dirty="0">
                <a:solidFill>
                  <a:srgbClr val="962304"/>
                </a:solidFill>
                <a:ea typeface="標楷體" panose="03000509000000000000" pitchFamily="65" charset="-120"/>
              </a:rPr>
            </a:br>
            <a:r>
              <a:rPr lang="en-US" altLang="zh-TW" sz="3657" b="1" i="1" dirty="0">
                <a:solidFill>
                  <a:srgbClr val="962304"/>
                </a:solidFill>
                <a:ea typeface="標楷體" panose="03000509000000000000" pitchFamily="65" charset="-120"/>
              </a:rPr>
              <a:t>7-3</a:t>
            </a:r>
            <a:r>
              <a:rPr lang="zh-TW" altLang="en-US" sz="3657" b="1" i="1" dirty="0">
                <a:solidFill>
                  <a:srgbClr val="962304"/>
                </a:solidFill>
                <a:ea typeface="標楷體" panose="03000509000000000000" pitchFamily="65" charset="-120"/>
              </a:rPr>
              <a:t>產業分析</a:t>
            </a:r>
            <a:r>
              <a:rPr lang="en-US" altLang="zh-TW" sz="3657" b="1" i="1" dirty="0">
                <a:solidFill>
                  <a:srgbClr val="962304"/>
                </a:solidFill>
                <a:ea typeface="標楷體" panose="03000509000000000000" pitchFamily="65" charset="-120"/>
              </a:rPr>
              <a:t>-</a:t>
            </a:r>
            <a:r>
              <a:rPr lang="zh-TW" altLang="en-US" sz="3657" b="1" i="1" dirty="0">
                <a:solidFill>
                  <a:srgbClr val="962304"/>
                </a:solidFill>
                <a:ea typeface="標楷體" panose="03000509000000000000" pitchFamily="65" charset="-120"/>
              </a:rPr>
              <a:t>產業的競爭能力</a:t>
            </a:r>
          </a:p>
        </p:txBody>
      </p:sp>
      <p:sp>
        <p:nvSpPr>
          <p:cNvPr id="5123" name="Rectangle 3">
            <a:extLst>
              <a:ext uri="{FF2B5EF4-FFF2-40B4-BE49-F238E27FC236}">
                <a16:creationId xmlns:a16="http://schemas.microsoft.com/office/drawing/2014/main" id="{54B8B115-314E-4F01-A173-AB05B1949896}"/>
              </a:ext>
            </a:extLst>
          </p:cNvPr>
          <p:cNvSpPr>
            <a:spLocks noGrp="1" noChangeArrowheads="1"/>
          </p:cNvSpPr>
          <p:nvPr>
            <p:ph type="subTitle" idx="1"/>
          </p:nvPr>
        </p:nvSpPr>
        <p:spPr>
          <a:xfrm>
            <a:off x="8701474" y="2545672"/>
            <a:ext cx="2962577" cy="2865362"/>
          </a:xfrm>
        </p:spPr>
        <p:txBody>
          <a:bodyPr>
            <a:normAutofit fontScale="92500" lnSpcReduction="10000"/>
          </a:bodyPr>
          <a:lstStyle/>
          <a:p>
            <a:pPr algn="l" eaLnBrk="1" hangingPunct="1">
              <a:lnSpc>
                <a:spcPct val="80000"/>
              </a:lnSpc>
            </a:pPr>
            <a:r>
              <a:rPr lang="en-US" altLang="zh-TW" sz="2590" dirty="0">
                <a:ea typeface="標楷體" panose="03000509000000000000" pitchFamily="65" charset="-120"/>
              </a:rPr>
              <a:t>◆</a:t>
            </a:r>
            <a:r>
              <a:rPr lang="zh-TW" altLang="en-US" sz="2590" dirty="0">
                <a:ea typeface="標楷體" panose="03000509000000000000" pitchFamily="65" charset="-120"/>
              </a:rPr>
              <a:t>形象與知名度</a:t>
            </a:r>
          </a:p>
          <a:p>
            <a:pPr algn="l" eaLnBrk="1" hangingPunct="1">
              <a:lnSpc>
                <a:spcPct val="80000"/>
              </a:lnSpc>
            </a:pPr>
            <a:r>
              <a:rPr lang="zh-TW" altLang="en-US" sz="2590" dirty="0">
                <a:ea typeface="標楷體" panose="03000509000000000000" pitchFamily="65" charset="-120"/>
              </a:rPr>
              <a:t>◆資金需求</a:t>
            </a:r>
          </a:p>
          <a:p>
            <a:pPr algn="l" eaLnBrk="1" hangingPunct="1">
              <a:lnSpc>
                <a:spcPct val="80000"/>
              </a:lnSpc>
            </a:pPr>
            <a:r>
              <a:rPr lang="zh-TW" altLang="en-US" sz="2590" dirty="0">
                <a:ea typeface="標楷體" panose="03000509000000000000" pitchFamily="65" charset="-120"/>
              </a:rPr>
              <a:t>◆轉換成本</a:t>
            </a:r>
          </a:p>
          <a:p>
            <a:pPr algn="l" eaLnBrk="1" hangingPunct="1">
              <a:lnSpc>
                <a:spcPct val="80000"/>
              </a:lnSpc>
            </a:pPr>
            <a:r>
              <a:rPr lang="zh-TW" altLang="en-US" sz="2590" dirty="0">
                <a:ea typeface="標楷體" panose="03000509000000000000" pitchFamily="65" charset="-120"/>
              </a:rPr>
              <a:t>◆規模經濟</a:t>
            </a:r>
          </a:p>
          <a:p>
            <a:pPr algn="l" eaLnBrk="1" hangingPunct="1">
              <a:lnSpc>
                <a:spcPct val="80000"/>
              </a:lnSpc>
            </a:pPr>
            <a:r>
              <a:rPr lang="zh-TW" altLang="en-US" sz="2590" dirty="0">
                <a:ea typeface="標楷體" panose="03000509000000000000" pitchFamily="65" charset="-120"/>
              </a:rPr>
              <a:t>◆取得銷售通路</a:t>
            </a:r>
          </a:p>
          <a:p>
            <a:pPr algn="l" eaLnBrk="1" hangingPunct="1">
              <a:lnSpc>
                <a:spcPct val="80000"/>
              </a:lnSpc>
            </a:pPr>
            <a:r>
              <a:rPr lang="zh-TW" altLang="en-US" sz="2590" dirty="0">
                <a:ea typeface="標楷體" panose="03000509000000000000" pitchFamily="65" charset="-120"/>
              </a:rPr>
              <a:t>◆學習或經驗曲線</a:t>
            </a:r>
          </a:p>
          <a:p>
            <a:pPr algn="l" eaLnBrk="1" hangingPunct="1">
              <a:lnSpc>
                <a:spcPct val="80000"/>
              </a:lnSpc>
            </a:pPr>
            <a:r>
              <a:rPr lang="zh-TW" altLang="en-US" sz="2590" dirty="0">
                <a:ea typeface="標楷體" panose="03000509000000000000" pitchFamily="65" charset="-120"/>
              </a:rPr>
              <a:t>◆政府政策</a:t>
            </a:r>
          </a:p>
        </p:txBody>
      </p:sp>
      <p:sp>
        <p:nvSpPr>
          <p:cNvPr id="5124" name="Rectangle 4">
            <a:extLst>
              <a:ext uri="{FF2B5EF4-FFF2-40B4-BE49-F238E27FC236}">
                <a16:creationId xmlns:a16="http://schemas.microsoft.com/office/drawing/2014/main" id="{D86E1753-61D8-4733-8B66-9353ADFC2724}"/>
              </a:ext>
            </a:extLst>
          </p:cNvPr>
          <p:cNvSpPr>
            <a:spLocks noChangeArrowheads="1"/>
          </p:cNvSpPr>
          <p:nvPr/>
        </p:nvSpPr>
        <p:spPr bwMode="auto">
          <a:xfrm>
            <a:off x="1938977" y="105793"/>
            <a:ext cx="5979886" cy="771676"/>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defTabSz="1235075">
              <a:spcBef>
                <a:spcPct val="20000"/>
              </a:spcBef>
              <a:buClr>
                <a:schemeClr val="accent1"/>
              </a:buClr>
              <a:buSzPct val="70000"/>
              <a:buFont typeface="Wingdings" panose="05000000000000000000" pitchFamily="2" charset="2"/>
              <a:buChar char="n"/>
              <a:defRPr kumimoji="1" sz="4300">
                <a:solidFill>
                  <a:schemeClr val="tx1"/>
                </a:solidFill>
                <a:latin typeface="Arial" panose="020B0604020202020204" pitchFamily="34" charset="0"/>
                <a:ea typeface="新細明體" panose="02020500000000000000" pitchFamily="18" charset="-120"/>
              </a:defRPr>
            </a:lvl1pPr>
            <a:lvl2pPr marL="1200150" indent="-593725" defTabSz="1235075">
              <a:spcBef>
                <a:spcPct val="20000"/>
              </a:spcBef>
              <a:buClr>
                <a:schemeClr val="hlink"/>
              </a:buClr>
              <a:buSzPct val="65000"/>
              <a:buFont typeface="Wingdings" panose="05000000000000000000" pitchFamily="2" charset="2"/>
              <a:buChar char="¡"/>
              <a:defRPr kumimoji="1" sz="3800">
                <a:solidFill>
                  <a:schemeClr val="tx1"/>
                </a:solidFill>
                <a:latin typeface="Arial" panose="020B0604020202020204" pitchFamily="34" charset="0"/>
                <a:ea typeface="新細明體" panose="02020500000000000000" pitchFamily="18" charset="-120"/>
              </a:defRPr>
            </a:lvl2pPr>
            <a:lvl3pPr marL="1746250" indent="-544513" defTabSz="1235075">
              <a:spcBef>
                <a:spcPct val="20000"/>
              </a:spcBef>
              <a:buClr>
                <a:schemeClr val="accent1"/>
              </a:buClr>
              <a:buSzPct val="70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3pPr>
            <a:lvl4pPr marL="2270125" indent="-520700" defTabSz="1235075">
              <a:spcBef>
                <a:spcPct val="20000"/>
              </a:spcBef>
              <a:buClr>
                <a:schemeClr val="hlink"/>
              </a:buClr>
              <a:buSzPct val="75000"/>
              <a:buFont typeface="Wingdings" panose="05000000000000000000" pitchFamily="2" charset="2"/>
              <a:buChar char="¡"/>
              <a:defRPr kumimoji="1" sz="2700">
                <a:solidFill>
                  <a:schemeClr val="tx1"/>
                </a:solidFill>
                <a:latin typeface="Arial" panose="020B0604020202020204" pitchFamily="34" charset="0"/>
                <a:ea typeface="新細明體" panose="02020500000000000000" pitchFamily="18" charset="-120"/>
              </a:defRPr>
            </a:lvl4pPr>
            <a:lvl5pPr marL="2794000" indent="-522288" defTabSz="1235075">
              <a:spcBef>
                <a:spcPct val="20000"/>
              </a:spcBef>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5pPr>
            <a:lvl6pPr marL="32512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6pPr>
            <a:lvl7pPr marL="37084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7pPr>
            <a:lvl8pPr marL="41656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8pPr>
            <a:lvl9pPr marL="46228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zh-TW" altLang="en-US" sz="4114" dirty="0">
                <a:solidFill>
                  <a:schemeClr val="tx2"/>
                </a:solidFill>
                <a:ea typeface="標楷體" panose="03000509000000000000" pitchFamily="65" charset="-120"/>
              </a:rPr>
              <a:t>進入障礙來源</a:t>
            </a:r>
          </a:p>
        </p:txBody>
      </p:sp>
      <p:sp>
        <p:nvSpPr>
          <p:cNvPr id="3" name="矩形 2">
            <a:extLst>
              <a:ext uri="{FF2B5EF4-FFF2-40B4-BE49-F238E27FC236}">
                <a16:creationId xmlns:a16="http://schemas.microsoft.com/office/drawing/2014/main" id="{2C534E07-6653-4810-8F1B-B3DEC0CA023F}"/>
              </a:ext>
            </a:extLst>
          </p:cNvPr>
          <p:cNvSpPr/>
          <p:nvPr/>
        </p:nvSpPr>
        <p:spPr>
          <a:xfrm>
            <a:off x="9675684" y="46712"/>
            <a:ext cx="1206990" cy="561436"/>
          </a:xfrm>
          <a:prstGeom prst="rect">
            <a:avLst/>
          </a:prstGeom>
        </p:spPr>
        <p:txBody>
          <a:bodyPr wrap="square">
            <a:spAutoFit/>
          </a:bodyPr>
          <a:lstStyle/>
          <a:p>
            <a:pPr algn="ctr" fontAlgn="ctr"/>
            <a:r>
              <a:rPr lang="zh-TW" altLang="en-US" sz="1524" b="1" i="1" dirty="0">
                <a:latin typeface="標楷體" panose="03000509000000000000" pitchFamily="65" charset="-120"/>
                <a:ea typeface="標楷體" panose="03000509000000000000" pitchFamily="65" charset="-120"/>
              </a:rPr>
              <a:t>張嘉玲</a:t>
            </a:r>
            <a:endParaRPr lang="en-US" altLang="zh-TW" sz="1524" b="1" i="1" dirty="0">
              <a:latin typeface="標楷體" panose="03000509000000000000" pitchFamily="65" charset="-120"/>
              <a:ea typeface="標楷體" panose="03000509000000000000" pitchFamily="65" charset="-120"/>
            </a:endParaRPr>
          </a:p>
          <a:p>
            <a:pPr algn="ctr" fontAlgn="ctr"/>
            <a:r>
              <a:rPr lang="en-US" altLang="zh-TW" sz="1524" b="1" i="1" dirty="0">
                <a:latin typeface="標楷體" panose="03000509000000000000" pitchFamily="65" charset="-120"/>
                <a:ea typeface="標楷體" panose="03000509000000000000" pitchFamily="65" charset="-120"/>
              </a:rPr>
              <a:t>2310602003</a:t>
            </a:r>
            <a:endParaRPr lang="zh-TW" altLang="en-US" sz="1524" b="1" i="1" dirty="0">
              <a:latin typeface="標楷體" panose="03000509000000000000" pitchFamily="65" charset="-120"/>
              <a:ea typeface="標楷體" panose="03000509000000000000" pitchFamily="65" charset="-120"/>
            </a:endParaRPr>
          </a:p>
        </p:txBody>
      </p:sp>
      <p:sp>
        <p:nvSpPr>
          <p:cNvPr id="2" name="矩形 1">
            <a:extLst>
              <a:ext uri="{FF2B5EF4-FFF2-40B4-BE49-F238E27FC236}">
                <a16:creationId xmlns:a16="http://schemas.microsoft.com/office/drawing/2014/main" id="{C486245A-FF69-4369-97B6-C3DAC82309E5}"/>
              </a:ext>
            </a:extLst>
          </p:cNvPr>
          <p:cNvSpPr/>
          <p:nvPr/>
        </p:nvSpPr>
        <p:spPr>
          <a:xfrm>
            <a:off x="4733612" y="2324245"/>
            <a:ext cx="1700760" cy="1030410"/>
          </a:xfrm>
          <a:prstGeom prst="rect">
            <a:avLst/>
          </a:prstGeom>
        </p:spPr>
        <p:txBody>
          <a:bodyPr wrap="square">
            <a:spAutoFit/>
          </a:bodyPr>
          <a:lstStyle/>
          <a:p>
            <a:r>
              <a:rPr lang="zh-TW" altLang="en-US" sz="3048" dirty="0">
                <a:solidFill>
                  <a:srgbClr val="962304"/>
                </a:solidFill>
                <a:latin typeface="標楷體" panose="03000509000000000000" pitchFamily="65" charset="-120"/>
                <a:ea typeface="標楷體" panose="03000509000000000000" pitchFamily="65" charset="-120"/>
              </a:rPr>
              <a:t>規模經濟</a:t>
            </a:r>
          </a:p>
        </p:txBody>
      </p:sp>
      <p:cxnSp>
        <p:nvCxnSpPr>
          <p:cNvPr id="5" name="直線接點 4">
            <a:extLst>
              <a:ext uri="{FF2B5EF4-FFF2-40B4-BE49-F238E27FC236}">
                <a16:creationId xmlns:a16="http://schemas.microsoft.com/office/drawing/2014/main" id="{BAD46FED-D2E4-4091-8F56-F7A6D1968E60}"/>
              </a:ext>
            </a:extLst>
          </p:cNvPr>
          <p:cNvCxnSpPr>
            <a:cxnSpLocks/>
          </p:cNvCxnSpPr>
          <p:nvPr/>
        </p:nvCxnSpPr>
        <p:spPr>
          <a:xfrm>
            <a:off x="4130116" y="3143356"/>
            <a:ext cx="54863" cy="2194530"/>
          </a:xfrm>
          <a:prstGeom prst="line">
            <a:avLst/>
          </a:prstGeom>
        </p:spPr>
        <p:style>
          <a:lnRef idx="3">
            <a:schemeClr val="accent1"/>
          </a:lnRef>
          <a:fillRef idx="0">
            <a:schemeClr val="accent1"/>
          </a:fillRef>
          <a:effectRef idx="2">
            <a:schemeClr val="accent1"/>
          </a:effectRef>
          <a:fontRef idx="minor">
            <a:schemeClr val="tx1"/>
          </a:fontRef>
        </p:style>
      </p:cxnSp>
      <p:cxnSp>
        <p:nvCxnSpPr>
          <p:cNvPr id="8" name="直線接點 7">
            <a:extLst>
              <a:ext uri="{FF2B5EF4-FFF2-40B4-BE49-F238E27FC236}">
                <a16:creationId xmlns:a16="http://schemas.microsoft.com/office/drawing/2014/main" id="{E44577EE-9C05-4760-B52D-3BE7C4314086}"/>
              </a:ext>
            </a:extLst>
          </p:cNvPr>
          <p:cNvCxnSpPr>
            <a:cxnSpLocks/>
          </p:cNvCxnSpPr>
          <p:nvPr/>
        </p:nvCxnSpPr>
        <p:spPr>
          <a:xfrm>
            <a:off x="4184979" y="5337886"/>
            <a:ext cx="3346658" cy="0"/>
          </a:xfrm>
          <a:prstGeom prst="line">
            <a:avLst/>
          </a:prstGeom>
        </p:spPr>
        <p:style>
          <a:lnRef idx="3">
            <a:schemeClr val="accent1"/>
          </a:lnRef>
          <a:fillRef idx="0">
            <a:schemeClr val="accent1"/>
          </a:fillRef>
          <a:effectRef idx="2">
            <a:schemeClr val="accent1"/>
          </a:effectRef>
          <a:fontRef idx="minor">
            <a:schemeClr val="tx1"/>
          </a:fontRef>
        </p:style>
      </p:cxnSp>
      <p:sp>
        <p:nvSpPr>
          <p:cNvPr id="11" name="矩形 10">
            <a:extLst>
              <a:ext uri="{FF2B5EF4-FFF2-40B4-BE49-F238E27FC236}">
                <a16:creationId xmlns:a16="http://schemas.microsoft.com/office/drawing/2014/main" id="{4560DDA8-DBF0-45F7-AA4F-0191DBC1ED11}"/>
              </a:ext>
            </a:extLst>
          </p:cNvPr>
          <p:cNvSpPr/>
          <p:nvPr/>
        </p:nvSpPr>
        <p:spPr>
          <a:xfrm>
            <a:off x="3801968" y="2580967"/>
            <a:ext cx="809837" cy="467500"/>
          </a:xfrm>
          <a:prstGeom prst="rect">
            <a:avLst/>
          </a:prstGeom>
        </p:spPr>
        <p:txBody>
          <a:bodyPr wrap="none">
            <a:spAutoFit/>
          </a:bodyPr>
          <a:lstStyle/>
          <a:p>
            <a:r>
              <a:rPr lang="zh-TW" altLang="en-US" sz="2438" dirty="0">
                <a:solidFill>
                  <a:srgbClr val="003300"/>
                </a:solidFill>
                <a:effectLst>
                  <a:outerShdw blurRad="38100" dist="38100" dir="2700000" algn="tl">
                    <a:srgbClr val="C0C0C0"/>
                  </a:outerShdw>
                </a:effectLst>
                <a:latin typeface="標楷體" panose="03000509000000000000" pitchFamily="65" charset="-120"/>
                <a:ea typeface="標楷體" panose="03000509000000000000" pitchFamily="65" charset="-120"/>
              </a:rPr>
              <a:t>成本</a:t>
            </a:r>
          </a:p>
        </p:txBody>
      </p:sp>
      <p:sp>
        <p:nvSpPr>
          <p:cNvPr id="12" name="矩形 11">
            <a:extLst>
              <a:ext uri="{FF2B5EF4-FFF2-40B4-BE49-F238E27FC236}">
                <a16:creationId xmlns:a16="http://schemas.microsoft.com/office/drawing/2014/main" id="{E04DB9AF-0331-4B4F-B6DD-FE8ABFB66655}"/>
              </a:ext>
            </a:extLst>
          </p:cNvPr>
          <p:cNvSpPr/>
          <p:nvPr/>
        </p:nvSpPr>
        <p:spPr>
          <a:xfrm>
            <a:off x="7634191" y="5104136"/>
            <a:ext cx="809837" cy="467500"/>
          </a:xfrm>
          <a:prstGeom prst="rect">
            <a:avLst/>
          </a:prstGeom>
        </p:spPr>
        <p:txBody>
          <a:bodyPr wrap="none">
            <a:spAutoFit/>
          </a:bodyPr>
          <a:lstStyle/>
          <a:p>
            <a:r>
              <a:rPr lang="zh-TW" altLang="en-US" sz="2438" dirty="0">
                <a:solidFill>
                  <a:srgbClr val="003300"/>
                </a:solidFill>
                <a:effectLst>
                  <a:outerShdw blurRad="38100" dist="38100" dir="2700000" algn="tl">
                    <a:srgbClr val="C0C0C0"/>
                  </a:outerShdw>
                </a:effectLst>
                <a:latin typeface="標楷體" panose="03000509000000000000" pitchFamily="65" charset="-120"/>
                <a:ea typeface="標楷體" panose="03000509000000000000" pitchFamily="65" charset="-120"/>
              </a:rPr>
              <a:t>產能</a:t>
            </a:r>
          </a:p>
        </p:txBody>
      </p:sp>
      <p:sp>
        <p:nvSpPr>
          <p:cNvPr id="13" name="Arc 7">
            <a:extLst>
              <a:ext uri="{FF2B5EF4-FFF2-40B4-BE49-F238E27FC236}">
                <a16:creationId xmlns:a16="http://schemas.microsoft.com/office/drawing/2014/main" id="{A3AB2282-AF9A-40AE-B3B4-E1E670D77B45}"/>
              </a:ext>
            </a:extLst>
          </p:cNvPr>
          <p:cNvSpPr>
            <a:spLocks/>
          </p:cNvSpPr>
          <p:nvPr/>
        </p:nvSpPr>
        <p:spPr bwMode="auto">
          <a:xfrm>
            <a:off x="4531356" y="3143357"/>
            <a:ext cx="2890555" cy="1669992"/>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38100" cap="rnd">
            <a:solidFill>
              <a:srgbClr val="CC00CC"/>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sz="1371"/>
          </a:p>
        </p:txBody>
      </p:sp>
    </p:spTree>
    <p:extLst>
      <p:ext uri="{BB962C8B-B14F-4D97-AF65-F5344CB8AC3E}">
        <p14:creationId xmlns:p14="http://schemas.microsoft.com/office/powerpoint/2010/main" val="3633426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276E3FCF-BEE0-4A5C-B08D-3D17A2B02967}"/>
              </a:ext>
            </a:extLst>
          </p:cNvPr>
          <p:cNvSpPr>
            <a:spLocks noGrp="1" noChangeArrowheads="1"/>
          </p:cNvSpPr>
          <p:nvPr>
            <p:ph type="ctrTitle"/>
          </p:nvPr>
        </p:nvSpPr>
        <p:spPr>
          <a:xfrm>
            <a:off x="2145696" y="1563915"/>
            <a:ext cx="8080828" cy="1261533"/>
          </a:xfrm>
        </p:spPr>
        <p:txBody>
          <a:bodyPr/>
          <a:lstStyle/>
          <a:p>
            <a:pPr algn="l" eaLnBrk="1" hangingPunct="1"/>
            <a:r>
              <a:rPr lang="zh-TW" altLang="en-US" sz="3657" b="1" i="1" dirty="0">
                <a:solidFill>
                  <a:srgbClr val="962304"/>
                </a:solidFill>
                <a:ea typeface="標楷體" panose="03000509000000000000" pitchFamily="65" charset="-120"/>
              </a:rPr>
              <a:t>股票的基本分析</a:t>
            </a:r>
            <a:br>
              <a:rPr lang="zh-TW" altLang="en-US" sz="3657" b="1" i="1" dirty="0">
                <a:solidFill>
                  <a:srgbClr val="962304"/>
                </a:solidFill>
                <a:ea typeface="標楷體" panose="03000509000000000000" pitchFamily="65" charset="-120"/>
              </a:rPr>
            </a:br>
            <a:r>
              <a:rPr lang="en-US" altLang="zh-TW" sz="3657" b="1" i="1" dirty="0">
                <a:solidFill>
                  <a:srgbClr val="962304"/>
                </a:solidFill>
                <a:ea typeface="標楷體" panose="03000509000000000000" pitchFamily="65" charset="-120"/>
              </a:rPr>
              <a:t>7-3</a:t>
            </a:r>
            <a:r>
              <a:rPr lang="zh-TW" altLang="en-US" sz="3657" b="1" i="1" dirty="0">
                <a:solidFill>
                  <a:srgbClr val="962304"/>
                </a:solidFill>
                <a:ea typeface="標楷體" panose="03000509000000000000" pitchFamily="65" charset="-120"/>
              </a:rPr>
              <a:t>產業分析</a:t>
            </a:r>
            <a:r>
              <a:rPr lang="en-US" altLang="zh-TW" sz="3657" b="1" i="1" dirty="0">
                <a:solidFill>
                  <a:srgbClr val="962304"/>
                </a:solidFill>
                <a:ea typeface="標楷體" panose="03000509000000000000" pitchFamily="65" charset="-120"/>
              </a:rPr>
              <a:t>-</a:t>
            </a:r>
            <a:r>
              <a:rPr lang="zh-TW" altLang="en-US" sz="3657" b="1" i="1" dirty="0">
                <a:solidFill>
                  <a:srgbClr val="962304"/>
                </a:solidFill>
                <a:ea typeface="標楷體" panose="03000509000000000000" pitchFamily="65" charset="-120"/>
              </a:rPr>
              <a:t>產業的競爭能力</a:t>
            </a:r>
          </a:p>
        </p:txBody>
      </p:sp>
      <p:sp>
        <p:nvSpPr>
          <p:cNvPr id="6147" name="Rectangle 3">
            <a:extLst>
              <a:ext uri="{FF2B5EF4-FFF2-40B4-BE49-F238E27FC236}">
                <a16:creationId xmlns:a16="http://schemas.microsoft.com/office/drawing/2014/main" id="{AA5DFBAA-0796-4062-BB94-B6F1BB50D780}"/>
              </a:ext>
            </a:extLst>
          </p:cNvPr>
          <p:cNvSpPr>
            <a:spLocks noGrp="1" noChangeArrowheads="1"/>
          </p:cNvSpPr>
          <p:nvPr>
            <p:ph type="subTitle" idx="1"/>
          </p:nvPr>
        </p:nvSpPr>
        <p:spPr>
          <a:xfrm>
            <a:off x="3380756" y="2929262"/>
            <a:ext cx="4114800" cy="2865362"/>
          </a:xfrm>
        </p:spPr>
        <p:txBody>
          <a:bodyPr/>
          <a:lstStyle/>
          <a:p>
            <a:pPr algn="l" eaLnBrk="1" hangingPunct="1"/>
            <a:r>
              <a:rPr lang="en-US" altLang="zh-TW" sz="2743" dirty="0">
                <a:ea typeface="標楷體" panose="03000509000000000000" pitchFamily="65" charset="-120"/>
              </a:rPr>
              <a:t>◆</a:t>
            </a:r>
            <a:r>
              <a:rPr lang="zh-TW" altLang="en-US" sz="2743" dirty="0">
                <a:ea typeface="標楷體" panose="03000509000000000000" pitchFamily="65" charset="-120"/>
              </a:rPr>
              <a:t>競爭者很多且旗鼓相當</a:t>
            </a:r>
          </a:p>
          <a:p>
            <a:pPr algn="l" eaLnBrk="1" hangingPunct="1">
              <a:lnSpc>
                <a:spcPct val="110000"/>
              </a:lnSpc>
              <a:spcBef>
                <a:spcPct val="0"/>
              </a:spcBef>
            </a:pPr>
            <a:r>
              <a:rPr lang="zh-TW" altLang="en-US" sz="2743" dirty="0">
                <a:ea typeface="標楷體" panose="03000509000000000000" pitchFamily="65" charset="-120"/>
              </a:rPr>
              <a:t>◆產業成長緩慢</a:t>
            </a:r>
          </a:p>
          <a:p>
            <a:pPr algn="l" eaLnBrk="1" hangingPunct="1">
              <a:lnSpc>
                <a:spcPct val="110000"/>
              </a:lnSpc>
              <a:spcBef>
                <a:spcPct val="0"/>
              </a:spcBef>
            </a:pPr>
            <a:r>
              <a:rPr lang="zh-TW" altLang="en-US" sz="2743" dirty="0">
                <a:ea typeface="標楷體" panose="03000509000000000000" pitchFamily="65" charset="-120"/>
              </a:rPr>
              <a:t>◆固定或儲存成本高</a:t>
            </a:r>
          </a:p>
          <a:p>
            <a:pPr algn="l" eaLnBrk="1" hangingPunct="1">
              <a:lnSpc>
                <a:spcPct val="110000"/>
              </a:lnSpc>
              <a:spcBef>
                <a:spcPct val="0"/>
              </a:spcBef>
            </a:pPr>
            <a:r>
              <a:rPr lang="zh-TW" altLang="en-US" sz="2743" dirty="0">
                <a:ea typeface="標楷體" panose="03000509000000000000" pitchFamily="65" charset="-120"/>
              </a:rPr>
              <a:t>◆缺少差異性或轉換成本</a:t>
            </a:r>
          </a:p>
        </p:txBody>
      </p:sp>
      <p:sp>
        <p:nvSpPr>
          <p:cNvPr id="6148" name="Rectangle 4">
            <a:extLst>
              <a:ext uri="{FF2B5EF4-FFF2-40B4-BE49-F238E27FC236}">
                <a16:creationId xmlns:a16="http://schemas.microsoft.com/office/drawing/2014/main" id="{2648BBBB-006B-447E-AEBB-9A06CEB6CEBC}"/>
              </a:ext>
            </a:extLst>
          </p:cNvPr>
          <p:cNvSpPr>
            <a:spLocks noChangeArrowheads="1"/>
          </p:cNvSpPr>
          <p:nvPr/>
        </p:nvSpPr>
        <p:spPr bwMode="auto">
          <a:xfrm>
            <a:off x="2145696" y="218196"/>
            <a:ext cx="5979886" cy="771676"/>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defTabSz="1235075">
              <a:spcBef>
                <a:spcPct val="20000"/>
              </a:spcBef>
              <a:buClr>
                <a:schemeClr val="accent1"/>
              </a:buClr>
              <a:buSzPct val="70000"/>
              <a:buFont typeface="Wingdings" panose="05000000000000000000" pitchFamily="2" charset="2"/>
              <a:buChar char="n"/>
              <a:defRPr kumimoji="1" sz="4300">
                <a:solidFill>
                  <a:schemeClr val="tx1"/>
                </a:solidFill>
                <a:latin typeface="Arial" panose="020B0604020202020204" pitchFamily="34" charset="0"/>
                <a:ea typeface="新細明體" panose="02020500000000000000" pitchFamily="18" charset="-120"/>
              </a:defRPr>
            </a:lvl1pPr>
            <a:lvl2pPr marL="1200150" indent="-593725" defTabSz="1235075">
              <a:spcBef>
                <a:spcPct val="20000"/>
              </a:spcBef>
              <a:buClr>
                <a:schemeClr val="hlink"/>
              </a:buClr>
              <a:buSzPct val="65000"/>
              <a:buFont typeface="Wingdings" panose="05000000000000000000" pitchFamily="2" charset="2"/>
              <a:buChar char="¡"/>
              <a:defRPr kumimoji="1" sz="3800">
                <a:solidFill>
                  <a:schemeClr val="tx1"/>
                </a:solidFill>
                <a:latin typeface="Arial" panose="020B0604020202020204" pitchFamily="34" charset="0"/>
                <a:ea typeface="新細明體" panose="02020500000000000000" pitchFamily="18" charset="-120"/>
              </a:defRPr>
            </a:lvl2pPr>
            <a:lvl3pPr marL="1746250" indent="-544513" defTabSz="1235075">
              <a:spcBef>
                <a:spcPct val="20000"/>
              </a:spcBef>
              <a:buClr>
                <a:schemeClr val="accent1"/>
              </a:buClr>
              <a:buSzPct val="70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3pPr>
            <a:lvl4pPr marL="2270125" indent="-520700" defTabSz="1235075">
              <a:spcBef>
                <a:spcPct val="20000"/>
              </a:spcBef>
              <a:buClr>
                <a:schemeClr val="hlink"/>
              </a:buClr>
              <a:buSzPct val="75000"/>
              <a:buFont typeface="Wingdings" panose="05000000000000000000" pitchFamily="2" charset="2"/>
              <a:buChar char="¡"/>
              <a:defRPr kumimoji="1" sz="2700">
                <a:solidFill>
                  <a:schemeClr val="tx1"/>
                </a:solidFill>
                <a:latin typeface="Arial" panose="020B0604020202020204" pitchFamily="34" charset="0"/>
                <a:ea typeface="新細明體" panose="02020500000000000000" pitchFamily="18" charset="-120"/>
              </a:defRPr>
            </a:lvl4pPr>
            <a:lvl5pPr marL="2794000" indent="-522288" defTabSz="1235075">
              <a:spcBef>
                <a:spcPct val="20000"/>
              </a:spcBef>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5pPr>
            <a:lvl6pPr marL="32512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6pPr>
            <a:lvl7pPr marL="37084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7pPr>
            <a:lvl8pPr marL="41656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8pPr>
            <a:lvl9pPr marL="46228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zh-TW" altLang="en-US" sz="4114" dirty="0">
                <a:solidFill>
                  <a:schemeClr val="tx2"/>
                </a:solidFill>
                <a:ea typeface="標楷體" panose="03000509000000000000" pitchFamily="65" charset="-120"/>
              </a:rPr>
              <a:t>現存競爭者間的對抗強度</a:t>
            </a:r>
          </a:p>
        </p:txBody>
      </p:sp>
      <p:sp>
        <p:nvSpPr>
          <p:cNvPr id="229381" name="Rectangle 5">
            <a:extLst>
              <a:ext uri="{FF2B5EF4-FFF2-40B4-BE49-F238E27FC236}">
                <a16:creationId xmlns:a16="http://schemas.microsoft.com/office/drawing/2014/main" id="{30FC29ED-4342-417D-99A3-E65DF98780A6}"/>
              </a:ext>
            </a:extLst>
          </p:cNvPr>
          <p:cNvSpPr>
            <a:spLocks noChangeArrowheads="1"/>
          </p:cNvSpPr>
          <p:nvPr/>
        </p:nvSpPr>
        <p:spPr bwMode="auto">
          <a:xfrm>
            <a:off x="7495556" y="2929262"/>
            <a:ext cx="4031343" cy="2482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72000">
            <a:spAutoFit/>
          </a:bodyPr>
          <a:lstStyle/>
          <a:p>
            <a:pPr eaLnBrk="1" hangingPunct="1">
              <a:defRPr/>
            </a:pPr>
            <a:r>
              <a:rPr lang="en-US" altLang="zh-TW" sz="2743" kern="5000" spc="150" dirty="0">
                <a:effectLst>
                  <a:outerShdw blurRad="38100" dist="38100" dir="2700000" algn="tl">
                    <a:srgbClr val="C0C0C0"/>
                  </a:outerShdw>
                </a:effectLst>
                <a:ea typeface="標楷體" panose="03000509000000000000" pitchFamily="65" charset="-120"/>
              </a:rPr>
              <a:t>◆</a:t>
            </a:r>
            <a:r>
              <a:rPr lang="zh-TW" altLang="en-US" sz="2743" kern="5000" spc="150" dirty="0">
                <a:effectLst>
                  <a:outerShdw blurRad="38100" dist="38100" dir="2700000" algn="tl">
                    <a:srgbClr val="C0C0C0"/>
                  </a:outerShdw>
                </a:effectLst>
                <a:ea typeface="標楷體" panose="03000509000000000000" pitchFamily="65" charset="-120"/>
              </a:rPr>
              <a:t>產能增加必須大量</a:t>
            </a:r>
          </a:p>
          <a:p>
            <a:pPr eaLnBrk="1" hangingPunct="1">
              <a:defRPr/>
            </a:pPr>
            <a:r>
              <a:rPr lang="zh-TW" altLang="en-US" sz="2743" kern="5000" spc="150" dirty="0">
                <a:effectLst>
                  <a:outerShdw blurRad="38100" dist="38100" dir="2700000" algn="tl">
                    <a:srgbClr val="C0C0C0"/>
                  </a:outerShdw>
                </a:effectLst>
                <a:ea typeface="標楷體" panose="03000509000000000000" pitchFamily="65" charset="-120"/>
              </a:rPr>
              <a:t>◆競爭者多元化</a:t>
            </a:r>
          </a:p>
          <a:p>
            <a:pPr eaLnBrk="1" hangingPunct="1">
              <a:defRPr/>
            </a:pPr>
            <a:r>
              <a:rPr lang="zh-TW" altLang="en-US" sz="2743" kern="5000" spc="150" dirty="0">
                <a:effectLst>
                  <a:outerShdw blurRad="38100" dist="38100" dir="2700000" algn="tl">
                    <a:srgbClr val="C0C0C0"/>
                  </a:outerShdw>
                </a:effectLst>
                <a:ea typeface="標楷體" panose="03000509000000000000" pitchFamily="65" charset="-120"/>
              </a:rPr>
              <a:t>◆重大戰略價值</a:t>
            </a:r>
          </a:p>
          <a:p>
            <a:pPr eaLnBrk="1" hangingPunct="1">
              <a:defRPr/>
            </a:pPr>
            <a:r>
              <a:rPr lang="zh-TW" altLang="en-US" sz="2743" kern="5000" spc="150" dirty="0">
                <a:effectLst>
                  <a:outerShdw blurRad="38100" dist="38100" dir="2700000" algn="tl">
                    <a:srgbClr val="C0C0C0"/>
                  </a:outerShdw>
                </a:effectLst>
                <a:ea typeface="標楷體" panose="03000509000000000000" pitchFamily="65" charset="-120"/>
              </a:rPr>
              <a:t>◆高退出障礙</a:t>
            </a:r>
          </a:p>
          <a:p>
            <a:pPr eaLnBrk="1" hangingPunct="1">
              <a:lnSpc>
                <a:spcPct val="110000"/>
              </a:lnSpc>
              <a:spcBef>
                <a:spcPct val="50000"/>
              </a:spcBef>
              <a:buClr>
                <a:schemeClr val="accent2"/>
              </a:buClr>
              <a:buFont typeface="Wingdings" panose="05000000000000000000" pitchFamily="2" charset="2"/>
              <a:buChar char="w"/>
              <a:defRPr/>
            </a:pPr>
            <a:endParaRPr lang="en-US" altLang="zh-TW" sz="2743" kern="5000" spc="150" dirty="0">
              <a:effectLst>
                <a:outerShdw blurRad="38100" dist="38100" dir="2700000" algn="tl">
                  <a:srgbClr val="C0C0C0"/>
                </a:outerShdw>
              </a:effectLst>
              <a:ea typeface="標楷體" panose="03000509000000000000" pitchFamily="65" charset="-120"/>
            </a:endParaRPr>
          </a:p>
        </p:txBody>
      </p:sp>
      <p:sp>
        <p:nvSpPr>
          <p:cNvPr id="2" name="矩形 1">
            <a:extLst>
              <a:ext uri="{FF2B5EF4-FFF2-40B4-BE49-F238E27FC236}">
                <a16:creationId xmlns:a16="http://schemas.microsoft.com/office/drawing/2014/main" id="{31919219-9164-4C21-8D9C-9F13B475F5D5}"/>
              </a:ext>
            </a:extLst>
          </p:cNvPr>
          <p:cNvSpPr/>
          <p:nvPr/>
        </p:nvSpPr>
        <p:spPr>
          <a:xfrm>
            <a:off x="9758761" y="0"/>
            <a:ext cx="1137840" cy="795987"/>
          </a:xfrm>
          <a:prstGeom prst="rect">
            <a:avLst/>
          </a:prstGeom>
        </p:spPr>
        <p:txBody>
          <a:bodyPr wrap="square">
            <a:spAutoFit/>
          </a:bodyPr>
          <a:lstStyle/>
          <a:p>
            <a:pPr algn="ctr" fontAlgn="ctr"/>
            <a:r>
              <a:rPr lang="zh-TW" altLang="en-US" sz="1524" b="1" i="1" dirty="0">
                <a:latin typeface="標楷體" panose="03000509000000000000" pitchFamily="65" charset="-120"/>
                <a:ea typeface="標楷體" panose="03000509000000000000" pitchFamily="65" charset="-120"/>
              </a:rPr>
              <a:t>張嘉玲</a:t>
            </a:r>
            <a:endParaRPr lang="en-US" altLang="zh-TW" sz="1524" b="1" i="1" dirty="0">
              <a:latin typeface="標楷體" panose="03000509000000000000" pitchFamily="65" charset="-120"/>
              <a:ea typeface="標楷體" panose="03000509000000000000" pitchFamily="65" charset="-120"/>
            </a:endParaRPr>
          </a:p>
          <a:p>
            <a:pPr algn="ctr" fontAlgn="ctr"/>
            <a:r>
              <a:rPr lang="en-US" altLang="zh-TW" sz="1524" b="1" i="1" dirty="0">
                <a:latin typeface="標楷體" panose="03000509000000000000" pitchFamily="65" charset="-120"/>
                <a:ea typeface="標楷體" panose="03000509000000000000" pitchFamily="65" charset="-120"/>
              </a:rPr>
              <a:t>2310602003</a:t>
            </a:r>
            <a:endParaRPr lang="zh-TW" altLang="en-US" sz="1524" b="1" i="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063447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4DB319B-6A3E-4916-AE60-1C76E02BB139}"/>
              </a:ext>
            </a:extLst>
          </p:cNvPr>
          <p:cNvSpPr>
            <a:spLocks noGrp="1" noChangeArrowheads="1"/>
          </p:cNvSpPr>
          <p:nvPr>
            <p:ph type="ctrTitle"/>
          </p:nvPr>
        </p:nvSpPr>
        <p:spPr>
          <a:xfrm>
            <a:off x="2148480" y="1027504"/>
            <a:ext cx="8080828" cy="1261533"/>
          </a:xfrm>
        </p:spPr>
        <p:txBody>
          <a:bodyPr/>
          <a:lstStyle/>
          <a:p>
            <a:pPr algn="l" eaLnBrk="1" hangingPunct="1"/>
            <a:r>
              <a:rPr lang="zh-TW" altLang="en-US" sz="3657" b="1" i="1" dirty="0">
                <a:solidFill>
                  <a:srgbClr val="962304"/>
                </a:solidFill>
                <a:ea typeface="標楷體" panose="03000509000000000000" pitchFamily="65" charset="-120"/>
              </a:rPr>
              <a:t>股票的基本分析</a:t>
            </a:r>
            <a:br>
              <a:rPr lang="zh-TW" altLang="en-US" sz="3657" b="1" i="1" dirty="0">
                <a:solidFill>
                  <a:srgbClr val="962304"/>
                </a:solidFill>
                <a:ea typeface="標楷體" panose="03000509000000000000" pitchFamily="65" charset="-120"/>
              </a:rPr>
            </a:br>
            <a:r>
              <a:rPr lang="en-US" altLang="zh-TW" sz="3657" b="1" i="1" dirty="0">
                <a:solidFill>
                  <a:srgbClr val="962304"/>
                </a:solidFill>
                <a:ea typeface="標楷體" panose="03000509000000000000" pitchFamily="65" charset="-120"/>
              </a:rPr>
              <a:t>7-3</a:t>
            </a:r>
            <a:r>
              <a:rPr lang="zh-TW" altLang="en-US" sz="3657" b="1" i="1" dirty="0">
                <a:solidFill>
                  <a:srgbClr val="962304"/>
                </a:solidFill>
                <a:ea typeface="標楷體" panose="03000509000000000000" pitchFamily="65" charset="-120"/>
              </a:rPr>
              <a:t>產業分析</a:t>
            </a:r>
            <a:r>
              <a:rPr lang="en-US" altLang="zh-TW" sz="3657" b="1" i="1" dirty="0">
                <a:solidFill>
                  <a:srgbClr val="962304"/>
                </a:solidFill>
                <a:ea typeface="標楷體" panose="03000509000000000000" pitchFamily="65" charset="-120"/>
              </a:rPr>
              <a:t>-</a:t>
            </a:r>
            <a:r>
              <a:rPr lang="zh-TW" altLang="en-US" sz="3657" b="1" i="1" dirty="0">
                <a:solidFill>
                  <a:srgbClr val="962304"/>
                </a:solidFill>
                <a:ea typeface="標楷體" panose="03000509000000000000" pitchFamily="65" charset="-120"/>
              </a:rPr>
              <a:t>產業的競爭能力</a:t>
            </a:r>
          </a:p>
        </p:txBody>
      </p:sp>
      <p:sp>
        <p:nvSpPr>
          <p:cNvPr id="7171" name="Rectangle 3">
            <a:extLst>
              <a:ext uri="{FF2B5EF4-FFF2-40B4-BE49-F238E27FC236}">
                <a16:creationId xmlns:a16="http://schemas.microsoft.com/office/drawing/2014/main" id="{D1EE7711-BAF0-40C7-96B6-71ECC0EB2996}"/>
              </a:ext>
            </a:extLst>
          </p:cNvPr>
          <p:cNvSpPr>
            <a:spLocks noGrp="1" noChangeArrowheads="1"/>
          </p:cNvSpPr>
          <p:nvPr>
            <p:ph type="subTitle" idx="1"/>
          </p:nvPr>
        </p:nvSpPr>
        <p:spPr>
          <a:xfrm>
            <a:off x="3616957" y="2403051"/>
            <a:ext cx="4279295" cy="2865362"/>
          </a:xfrm>
        </p:spPr>
        <p:txBody>
          <a:bodyPr/>
          <a:lstStyle/>
          <a:p>
            <a:pPr algn="l" eaLnBrk="1" hangingPunct="1">
              <a:lnSpc>
                <a:spcPct val="90000"/>
              </a:lnSpc>
            </a:pPr>
            <a:r>
              <a:rPr lang="en-US" altLang="zh-TW" sz="2590" dirty="0">
                <a:ea typeface="標楷體" panose="03000509000000000000" pitchFamily="65" charset="-120"/>
              </a:rPr>
              <a:t>◆</a:t>
            </a:r>
            <a:r>
              <a:rPr lang="zh-TW" altLang="en-US" sz="2590" dirty="0">
                <a:ea typeface="標楷體" panose="03000509000000000000" pitchFamily="65" charset="-120"/>
              </a:rPr>
              <a:t>買方集中，或做大量購買</a:t>
            </a:r>
          </a:p>
          <a:p>
            <a:pPr algn="l" eaLnBrk="1" hangingPunct="1">
              <a:lnSpc>
                <a:spcPct val="110000"/>
              </a:lnSpc>
              <a:spcBef>
                <a:spcPct val="0"/>
              </a:spcBef>
            </a:pPr>
            <a:r>
              <a:rPr lang="zh-TW" altLang="en-US" sz="2590" dirty="0">
                <a:ea typeface="標楷體" panose="03000509000000000000" pitchFamily="65" charset="-120"/>
              </a:rPr>
              <a:t>◆買方採購之產品佔總成本</a:t>
            </a:r>
            <a:endParaRPr lang="en-US" altLang="zh-TW" sz="2590" dirty="0">
              <a:ea typeface="標楷體" panose="03000509000000000000" pitchFamily="65" charset="-120"/>
            </a:endParaRPr>
          </a:p>
          <a:p>
            <a:pPr algn="l" eaLnBrk="1" hangingPunct="1">
              <a:lnSpc>
                <a:spcPct val="110000"/>
              </a:lnSpc>
              <a:spcBef>
                <a:spcPct val="0"/>
              </a:spcBef>
            </a:pPr>
            <a:r>
              <a:rPr lang="zh-TW" altLang="en-US" sz="2590" dirty="0">
                <a:ea typeface="標楷體" panose="03000509000000000000" pitchFamily="65" charset="-120"/>
              </a:rPr>
              <a:t>    重要比例</a:t>
            </a:r>
          </a:p>
          <a:p>
            <a:pPr algn="l" eaLnBrk="1" hangingPunct="1">
              <a:lnSpc>
                <a:spcPct val="110000"/>
              </a:lnSpc>
              <a:spcBef>
                <a:spcPct val="0"/>
              </a:spcBef>
            </a:pPr>
            <a:r>
              <a:rPr lang="zh-TW" altLang="en-US" sz="2590" dirty="0">
                <a:ea typeface="標楷體" panose="03000509000000000000" pitchFamily="65" charset="-120"/>
              </a:rPr>
              <a:t>◆產品標準化或無差異性</a:t>
            </a:r>
          </a:p>
          <a:p>
            <a:pPr algn="l" eaLnBrk="1" hangingPunct="1">
              <a:lnSpc>
                <a:spcPct val="110000"/>
              </a:lnSpc>
              <a:spcBef>
                <a:spcPct val="0"/>
              </a:spcBef>
            </a:pPr>
            <a:r>
              <a:rPr lang="zh-TW" altLang="en-US" sz="2590" dirty="0">
                <a:ea typeface="標楷體" panose="03000509000000000000" pitchFamily="65" charset="-120"/>
              </a:rPr>
              <a:t>◆轉換成本不高</a:t>
            </a:r>
          </a:p>
        </p:txBody>
      </p:sp>
      <p:sp>
        <p:nvSpPr>
          <p:cNvPr id="7172" name="Rectangle 4">
            <a:extLst>
              <a:ext uri="{FF2B5EF4-FFF2-40B4-BE49-F238E27FC236}">
                <a16:creationId xmlns:a16="http://schemas.microsoft.com/office/drawing/2014/main" id="{E247502F-2A91-4578-A5BC-2059B580034B}"/>
              </a:ext>
            </a:extLst>
          </p:cNvPr>
          <p:cNvSpPr>
            <a:spLocks noChangeArrowheads="1"/>
          </p:cNvSpPr>
          <p:nvPr/>
        </p:nvSpPr>
        <p:spPr bwMode="auto">
          <a:xfrm>
            <a:off x="2145696" y="212903"/>
            <a:ext cx="5979886" cy="771676"/>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defTabSz="1235075">
              <a:spcBef>
                <a:spcPct val="20000"/>
              </a:spcBef>
              <a:buClr>
                <a:schemeClr val="accent1"/>
              </a:buClr>
              <a:buSzPct val="70000"/>
              <a:buFont typeface="Wingdings" panose="05000000000000000000" pitchFamily="2" charset="2"/>
              <a:buChar char="n"/>
              <a:defRPr kumimoji="1" sz="4300">
                <a:solidFill>
                  <a:schemeClr val="tx1"/>
                </a:solidFill>
                <a:latin typeface="Arial" panose="020B0604020202020204" pitchFamily="34" charset="0"/>
                <a:ea typeface="新細明體" panose="02020500000000000000" pitchFamily="18" charset="-120"/>
              </a:defRPr>
            </a:lvl1pPr>
            <a:lvl2pPr marL="1200150" indent="-593725" defTabSz="1235075">
              <a:spcBef>
                <a:spcPct val="20000"/>
              </a:spcBef>
              <a:buClr>
                <a:schemeClr val="hlink"/>
              </a:buClr>
              <a:buSzPct val="65000"/>
              <a:buFont typeface="Wingdings" panose="05000000000000000000" pitchFamily="2" charset="2"/>
              <a:buChar char="¡"/>
              <a:defRPr kumimoji="1" sz="3800">
                <a:solidFill>
                  <a:schemeClr val="tx1"/>
                </a:solidFill>
                <a:latin typeface="Arial" panose="020B0604020202020204" pitchFamily="34" charset="0"/>
                <a:ea typeface="新細明體" panose="02020500000000000000" pitchFamily="18" charset="-120"/>
              </a:defRPr>
            </a:lvl2pPr>
            <a:lvl3pPr marL="1746250" indent="-544513" defTabSz="1235075">
              <a:spcBef>
                <a:spcPct val="20000"/>
              </a:spcBef>
              <a:buClr>
                <a:schemeClr val="accent1"/>
              </a:buClr>
              <a:buSzPct val="70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3pPr>
            <a:lvl4pPr marL="2270125" indent="-520700" defTabSz="1235075">
              <a:spcBef>
                <a:spcPct val="20000"/>
              </a:spcBef>
              <a:buClr>
                <a:schemeClr val="hlink"/>
              </a:buClr>
              <a:buSzPct val="75000"/>
              <a:buFont typeface="Wingdings" panose="05000000000000000000" pitchFamily="2" charset="2"/>
              <a:buChar char="¡"/>
              <a:defRPr kumimoji="1" sz="2700">
                <a:solidFill>
                  <a:schemeClr val="tx1"/>
                </a:solidFill>
                <a:latin typeface="Arial" panose="020B0604020202020204" pitchFamily="34" charset="0"/>
                <a:ea typeface="新細明體" panose="02020500000000000000" pitchFamily="18" charset="-120"/>
              </a:defRPr>
            </a:lvl4pPr>
            <a:lvl5pPr marL="2794000" indent="-522288" defTabSz="1235075">
              <a:spcBef>
                <a:spcPct val="20000"/>
              </a:spcBef>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5pPr>
            <a:lvl6pPr marL="32512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6pPr>
            <a:lvl7pPr marL="37084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7pPr>
            <a:lvl8pPr marL="41656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8pPr>
            <a:lvl9pPr marL="46228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zh-TW" altLang="en-US" sz="4114" dirty="0">
                <a:solidFill>
                  <a:schemeClr val="tx2"/>
                </a:solidFill>
                <a:ea typeface="標楷體" panose="03000509000000000000" pitchFamily="65" charset="-120"/>
              </a:rPr>
              <a:t>購買者的議價力量</a:t>
            </a:r>
          </a:p>
        </p:txBody>
      </p:sp>
      <p:sp>
        <p:nvSpPr>
          <p:cNvPr id="230405" name="Rectangle 5">
            <a:extLst>
              <a:ext uri="{FF2B5EF4-FFF2-40B4-BE49-F238E27FC236}">
                <a16:creationId xmlns:a16="http://schemas.microsoft.com/office/drawing/2014/main" id="{F85D4829-D9C5-4574-BD90-B99312A53AAA}"/>
              </a:ext>
            </a:extLst>
          </p:cNvPr>
          <p:cNvSpPr>
            <a:spLocks noChangeArrowheads="1"/>
          </p:cNvSpPr>
          <p:nvPr/>
        </p:nvSpPr>
        <p:spPr bwMode="auto">
          <a:xfrm>
            <a:off x="7840614" y="2403051"/>
            <a:ext cx="4224867" cy="276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en-US" altLang="zh-TW" sz="2590" dirty="0">
                <a:effectLst>
                  <a:outerShdw blurRad="38100" dist="38100" dir="2700000" algn="tl">
                    <a:srgbClr val="C0C0C0"/>
                  </a:outerShdw>
                </a:effectLst>
                <a:ea typeface="標楷體" panose="03000509000000000000" pitchFamily="65" charset="-120"/>
              </a:rPr>
              <a:t>◆</a:t>
            </a:r>
            <a:r>
              <a:rPr lang="zh-TW" altLang="en-US" sz="2590" dirty="0">
                <a:effectLst>
                  <a:outerShdw blurRad="38100" dist="38100" dir="2700000" algn="tl">
                    <a:srgbClr val="C0C0C0"/>
                  </a:outerShdw>
                </a:effectLst>
                <a:ea typeface="標楷體" panose="03000509000000000000" pitchFamily="65" charset="-120"/>
              </a:rPr>
              <a:t>買方獲利不高</a:t>
            </a:r>
          </a:p>
          <a:p>
            <a:pPr eaLnBrk="1" hangingPunct="1">
              <a:defRPr/>
            </a:pPr>
            <a:r>
              <a:rPr lang="zh-TW" altLang="en-US" sz="2590" dirty="0">
                <a:effectLst>
                  <a:outerShdw blurRad="38100" dist="38100" dir="2700000" algn="tl">
                    <a:srgbClr val="C0C0C0"/>
                  </a:outerShdw>
                </a:effectLst>
                <a:ea typeface="標楷體" panose="03000509000000000000" pitchFamily="65" charset="-120"/>
              </a:rPr>
              <a:t>◆買方擁有向後整合的威脅</a:t>
            </a:r>
          </a:p>
          <a:p>
            <a:pPr eaLnBrk="1" hangingPunct="1">
              <a:defRPr/>
            </a:pPr>
            <a:r>
              <a:rPr lang="zh-TW" altLang="en-US" sz="2590" dirty="0">
                <a:effectLst>
                  <a:outerShdw blurRad="38100" dist="38100" dir="2700000" algn="tl">
                    <a:srgbClr val="C0C0C0"/>
                  </a:outerShdw>
                </a:effectLst>
                <a:ea typeface="標楷體" panose="03000509000000000000" pitchFamily="65" charset="-120"/>
              </a:rPr>
              <a:t>◆買方產品品質受賣方產品</a:t>
            </a:r>
            <a:endParaRPr lang="en-US" altLang="zh-TW" sz="2590" dirty="0">
              <a:effectLst>
                <a:outerShdw blurRad="38100" dist="38100" dir="2700000" algn="tl">
                  <a:srgbClr val="C0C0C0"/>
                </a:outerShdw>
              </a:effectLst>
              <a:ea typeface="標楷體" panose="03000509000000000000" pitchFamily="65" charset="-120"/>
            </a:endParaRPr>
          </a:p>
          <a:p>
            <a:pPr eaLnBrk="1" hangingPunct="1">
              <a:defRPr/>
            </a:pPr>
            <a:r>
              <a:rPr lang="en-US" altLang="zh-TW" sz="2590" dirty="0">
                <a:effectLst>
                  <a:outerShdw blurRad="38100" dist="38100" dir="2700000" algn="tl">
                    <a:srgbClr val="C0C0C0"/>
                  </a:outerShdw>
                </a:effectLst>
                <a:ea typeface="標楷體" panose="03000509000000000000" pitchFamily="65" charset="-120"/>
              </a:rPr>
              <a:t>  </a:t>
            </a:r>
            <a:r>
              <a:rPr lang="zh-TW" altLang="en-US" sz="2590" dirty="0">
                <a:effectLst>
                  <a:outerShdw blurRad="38100" dist="38100" dir="2700000" algn="tl">
                    <a:srgbClr val="C0C0C0"/>
                  </a:outerShdw>
                </a:effectLst>
                <a:ea typeface="標楷體" panose="03000509000000000000" pitchFamily="65" charset="-120"/>
              </a:rPr>
              <a:t>  影響不大</a:t>
            </a:r>
          </a:p>
          <a:p>
            <a:pPr eaLnBrk="1" hangingPunct="1">
              <a:defRPr/>
            </a:pPr>
            <a:r>
              <a:rPr lang="zh-TW" altLang="en-US" sz="2590" dirty="0">
                <a:effectLst>
                  <a:outerShdw blurRad="38100" dist="38100" dir="2700000" algn="tl">
                    <a:srgbClr val="C0C0C0"/>
                  </a:outerShdw>
                </a:effectLst>
                <a:ea typeface="標楷體" panose="03000509000000000000" pitchFamily="65" charset="-120"/>
              </a:rPr>
              <a:t>◆買方擁有全部情報</a:t>
            </a:r>
          </a:p>
          <a:p>
            <a:pPr eaLnBrk="1" hangingPunct="1">
              <a:lnSpc>
                <a:spcPct val="110000"/>
              </a:lnSpc>
              <a:spcBef>
                <a:spcPct val="50000"/>
              </a:spcBef>
              <a:buClr>
                <a:schemeClr val="accent2"/>
              </a:buClr>
              <a:buFont typeface="Wingdings" panose="05000000000000000000" pitchFamily="2" charset="2"/>
              <a:buChar char="w"/>
              <a:defRPr/>
            </a:pPr>
            <a:endParaRPr lang="en-US" altLang="zh-TW" sz="2743" dirty="0">
              <a:effectLst>
                <a:outerShdw blurRad="38100" dist="38100" dir="2700000" algn="tl">
                  <a:srgbClr val="C0C0C0"/>
                </a:outerShdw>
              </a:effectLst>
              <a:ea typeface="標楷體" panose="03000509000000000000" pitchFamily="65" charset="-120"/>
            </a:endParaRPr>
          </a:p>
        </p:txBody>
      </p:sp>
      <p:sp>
        <p:nvSpPr>
          <p:cNvPr id="2" name="矩形 1">
            <a:extLst>
              <a:ext uri="{FF2B5EF4-FFF2-40B4-BE49-F238E27FC236}">
                <a16:creationId xmlns:a16="http://schemas.microsoft.com/office/drawing/2014/main" id="{9501F7F7-7BEA-4984-A343-5266E8AFF598}"/>
              </a:ext>
            </a:extLst>
          </p:cNvPr>
          <p:cNvSpPr/>
          <p:nvPr/>
        </p:nvSpPr>
        <p:spPr>
          <a:xfrm>
            <a:off x="9716975" y="37305"/>
            <a:ext cx="1155980" cy="561436"/>
          </a:xfrm>
          <a:prstGeom prst="rect">
            <a:avLst/>
          </a:prstGeom>
        </p:spPr>
        <p:txBody>
          <a:bodyPr wrap="square">
            <a:spAutoFit/>
          </a:bodyPr>
          <a:lstStyle/>
          <a:p>
            <a:pPr algn="ctr" fontAlgn="ctr"/>
            <a:r>
              <a:rPr lang="zh-TW" altLang="en-US" sz="1524" b="1" i="1" dirty="0">
                <a:latin typeface="標楷體" panose="03000509000000000000" pitchFamily="65" charset="-120"/>
                <a:ea typeface="標楷體" panose="03000509000000000000" pitchFamily="65" charset="-120"/>
              </a:rPr>
              <a:t>張嘉玲</a:t>
            </a:r>
            <a:endParaRPr lang="en-US" altLang="zh-TW" sz="1524" b="1" i="1" dirty="0">
              <a:latin typeface="標楷體" panose="03000509000000000000" pitchFamily="65" charset="-120"/>
              <a:ea typeface="標楷體" panose="03000509000000000000" pitchFamily="65" charset="-120"/>
            </a:endParaRPr>
          </a:p>
          <a:p>
            <a:pPr algn="ctr" fontAlgn="ctr"/>
            <a:r>
              <a:rPr lang="en-US" altLang="zh-TW" sz="1524" b="1" i="1" dirty="0">
                <a:latin typeface="標楷體" panose="03000509000000000000" pitchFamily="65" charset="-120"/>
                <a:ea typeface="標楷體" panose="03000509000000000000" pitchFamily="65" charset="-120"/>
              </a:rPr>
              <a:t>2310602003</a:t>
            </a:r>
            <a:endParaRPr lang="zh-TW" altLang="en-US" sz="1524" b="1" i="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508302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99A56C84-FB89-43E5-A245-6A70A5B30657}"/>
              </a:ext>
            </a:extLst>
          </p:cNvPr>
          <p:cNvSpPr>
            <a:spLocks noGrp="1" noChangeArrowheads="1"/>
          </p:cNvSpPr>
          <p:nvPr>
            <p:ph type="ctrTitle"/>
          </p:nvPr>
        </p:nvSpPr>
        <p:spPr>
          <a:xfrm>
            <a:off x="2145696" y="985283"/>
            <a:ext cx="8080828" cy="1261533"/>
          </a:xfrm>
        </p:spPr>
        <p:txBody>
          <a:bodyPr/>
          <a:lstStyle/>
          <a:p>
            <a:pPr algn="l" eaLnBrk="1" hangingPunct="1"/>
            <a:r>
              <a:rPr lang="zh-TW" altLang="en-US" sz="3657" b="1" i="1" dirty="0">
                <a:solidFill>
                  <a:srgbClr val="962304"/>
                </a:solidFill>
                <a:ea typeface="標楷體" panose="03000509000000000000" pitchFamily="65" charset="-120"/>
              </a:rPr>
              <a:t>股票的基本分析</a:t>
            </a:r>
            <a:br>
              <a:rPr lang="zh-TW" altLang="en-US" sz="3657" b="1" i="1" dirty="0">
                <a:solidFill>
                  <a:srgbClr val="962304"/>
                </a:solidFill>
                <a:ea typeface="標楷體" panose="03000509000000000000" pitchFamily="65" charset="-120"/>
              </a:rPr>
            </a:br>
            <a:r>
              <a:rPr lang="en-US" altLang="zh-TW" sz="3657" b="1" i="1" dirty="0">
                <a:solidFill>
                  <a:srgbClr val="962304"/>
                </a:solidFill>
                <a:ea typeface="標楷體" panose="03000509000000000000" pitchFamily="65" charset="-120"/>
              </a:rPr>
              <a:t>7-3</a:t>
            </a:r>
            <a:r>
              <a:rPr lang="zh-TW" altLang="en-US" sz="3657" b="1" i="1" dirty="0">
                <a:solidFill>
                  <a:srgbClr val="962304"/>
                </a:solidFill>
                <a:ea typeface="標楷體" panose="03000509000000000000" pitchFamily="65" charset="-120"/>
              </a:rPr>
              <a:t>產業分析</a:t>
            </a:r>
            <a:r>
              <a:rPr lang="en-US" altLang="zh-TW" sz="3657" b="1" i="1" dirty="0">
                <a:solidFill>
                  <a:srgbClr val="962304"/>
                </a:solidFill>
                <a:ea typeface="標楷體" panose="03000509000000000000" pitchFamily="65" charset="-120"/>
              </a:rPr>
              <a:t>-</a:t>
            </a:r>
            <a:r>
              <a:rPr lang="zh-TW" altLang="en-US" sz="3657" b="1" i="1" dirty="0">
                <a:solidFill>
                  <a:srgbClr val="962304"/>
                </a:solidFill>
                <a:ea typeface="標楷體" panose="03000509000000000000" pitchFamily="65" charset="-120"/>
              </a:rPr>
              <a:t>產業的競爭能力</a:t>
            </a:r>
          </a:p>
        </p:txBody>
      </p:sp>
      <p:sp>
        <p:nvSpPr>
          <p:cNvPr id="8195" name="Rectangle 3">
            <a:extLst>
              <a:ext uri="{FF2B5EF4-FFF2-40B4-BE49-F238E27FC236}">
                <a16:creationId xmlns:a16="http://schemas.microsoft.com/office/drawing/2014/main" id="{BA292E3F-9553-4FF5-BDC1-688CA966C6A1}"/>
              </a:ext>
            </a:extLst>
          </p:cNvPr>
          <p:cNvSpPr>
            <a:spLocks noGrp="1" noChangeArrowheads="1"/>
          </p:cNvSpPr>
          <p:nvPr>
            <p:ph type="subTitle" idx="1"/>
          </p:nvPr>
        </p:nvSpPr>
        <p:spPr>
          <a:xfrm>
            <a:off x="4025068" y="2511725"/>
            <a:ext cx="7800219" cy="2865362"/>
          </a:xfrm>
        </p:spPr>
        <p:txBody>
          <a:bodyPr/>
          <a:lstStyle/>
          <a:p>
            <a:pPr algn="l" eaLnBrk="1" hangingPunct="1">
              <a:lnSpc>
                <a:spcPct val="80000"/>
              </a:lnSpc>
            </a:pPr>
            <a:r>
              <a:rPr lang="en-US" altLang="zh-TW" sz="2590">
                <a:ea typeface="標楷體" panose="03000509000000000000" pitchFamily="65" charset="-120"/>
              </a:rPr>
              <a:t>◆</a:t>
            </a:r>
            <a:r>
              <a:rPr lang="zh-TW" altLang="en-US" sz="2590">
                <a:ea typeface="標楷體" panose="03000509000000000000" pitchFamily="65" charset="-120"/>
              </a:rPr>
              <a:t>由少數公司壟斷，並且比買方更為集中</a:t>
            </a:r>
          </a:p>
          <a:p>
            <a:pPr algn="l" eaLnBrk="1" hangingPunct="1">
              <a:lnSpc>
                <a:spcPct val="80000"/>
              </a:lnSpc>
            </a:pPr>
            <a:r>
              <a:rPr lang="zh-TW" altLang="en-US" sz="2590">
                <a:ea typeface="標楷體" panose="03000509000000000000" pitchFamily="65" charset="-120"/>
              </a:rPr>
              <a:t>◆在銷售市場上不需要和其他替代品競爭</a:t>
            </a:r>
          </a:p>
          <a:p>
            <a:pPr algn="l" eaLnBrk="1" hangingPunct="1">
              <a:lnSpc>
                <a:spcPct val="80000"/>
              </a:lnSpc>
            </a:pPr>
            <a:r>
              <a:rPr lang="zh-TW" altLang="en-US" sz="2590">
                <a:ea typeface="標楷體" panose="03000509000000000000" pitchFamily="65" charset="-120"/>
              </a:rPr>
              <a:t>◆買方產業不是賣方的重要顧客</a:t>
            </a:r>
          </a:p>
          <a:p>
            <a:pPr algn="l" eaLnBrk="1" hangingPunct="1">
              <a:lnSpc>
                <a:spcPct val="80000"/>
              </a:lnSpc>
            </a:pPr>
            <a:r>
              <a:rPr lang="zh-TW" altLang="en-US" sz="2590">
                <a:ea typeface="標楷體" panose="03000509000000000000" pitchFamily="65" charset="-120"/>
              </a:rPr>
              <a:t>◆賣方產品是買方的重要投入品</a:t>
            </a:r>
          </a:p>
          <a:p>
            <a:pPr algn="l" eaLnBrk="1" hangingPunct="1">
              <a:lnSpc>
                <a:spcPct val="80000"/>
              </a:lnSpc>
            </a:pPr>
            <a:r>
              <a:rPr lang="zh-TW" altLang="en-US" sz="2590">
                <a:ea typeface="標楷體" panose="03000509000000000000" pitchFamily="65" charset="-120"/>
              </a:rPr>
              <a:t>◆賣方產品具有差異性，或是已建立轉換成本</a:t>
            </a:r>
          </a:p>
          <a:p>
            <a:pPr algn="l" eaLnBrk="1" hangingPunct="1">
              <a:lnSpc>
                <a:spcPct val="80000"/>
              </a:lnSpc>
            </a:pPr>
            <a:r>
              <a:rPr lang="zh-TW" altLang="en-US" sz="2590">
                <a:ea typeface="標楷體" panose="03000509000000000000" pitchFamily="65" charset="-120"/>
              </a:rPr>
              <a:t>◆賣方擁有向前整合的威脅力量</a:t>
            </a:r>
          </a:p>
        </p:txBody>
      </p:sp>
      <p:sp>
        <p:nvSpPr>
          <p:cNvPr id="8196" name="Rectangle 4">
            <a:extLst>
              <a:ext uri="{FF2B5EF4-FFF2-40B4-BE49-F238E27FC236}">
                <a16:creationId xmlns:a16="http://schemas.microsoft.com/office/drawing/2014/main" id="{EE406F5E-8CA2-4179-913B-2D85BF09A35B}"/>
              </a:ext>
            </a:extLst>
          </p:cNvPr>
          <p:cNvSpPr>
            <a:spLocks noChangeArrowheads="1"/>
          </p:cNvSpPr>
          <p:nvPr/>
        </p:nvSpPr>
        <p:spPr bwMode="auto">
          <a:xfrm>
            <a:off x="2145696" y="140557"/>
            <a:ext cx="5979886" cy="771676"/>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defTabSz="1235075">
              <a:spcBef>
                <a:spcPct val="20000"/>
              </a:spcBef>
              <a:buClr>
                <a:schemeClr val="accent1"/>
              </a:buClr>
              <a:buSzPct val="70000"/>
              <a:buFont typeface="Wingdings" panose="05000000000000000000" pitchFamily="2" charset="2"/>
              <a:buChar char="n"/>
              <a:defRPr kumimoji="1" sz="4300">
                <a:solidFill>
                  <a:schemeClr val="tx1"/>
                </a:solidFill>
                <a:latin typeface="Arial" panose="020B0604020202020204" pitchFamily="34" charset="0"/>
                <a:ea typeface="新細明體" panose="02020500000000000000" pitchFamily="18" charset="-120"/>
              </a:defRPr>
            </a:lvl1pPr>
            <a:lvl2pPr marL="1200150" indent="-593725" defTabSz="1235075">
              <a:spcBef>
                <a:spcPct val="20000"/>
              </a:spcBef>
              <a:buClr>
                <a:schemeClr val="hlink"/>
              </a:buClr>
              <a:buSzPct val="65000"/>
              <a:buFont typeface="Wingdings" panose="05000000000000000000" pitchFamily="2" charset="2"/>
              <a:buChar char="¡"/>
              <a:defRPr kumimoji="1" sz="3800">
                <a:solidFill>
                  <a:schemeClr val="tx1"/>
                </a:solidFill>
                <a:latin typeface="Arial" panose="020B0604020202020204" pitchFamily="34" charset="0"/>
                <a:ea typeface="新細明體" panose="02020500000000000000" pitchFamily="18" charset="-120"/>
              </a:defRPr>
            </a:lvl2pPr>
            <a:lvl3pPr marL="1746250" indent="-544513" defTabSz="1235075">
              <a:spcBef>
                <a:spcPct val="20000"/>
              </a:spcBef>
              <a:buClr>
                <a:schemeClr val="accent1"/>
              </a:buClr>
              <a:buSzPct val="70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3pPr>
            <a:lvl4pPr marL="2270125" indent="-520700" defTabSz="1235075">
              <a:spcBef>
                <a:spcPct val="20000"/>
              </a:spcBef>
              <a:buClr>
                <a:schemeClr val="hlink"/>
              </a:buClr>
              <a:buSzPct val="75000"/>
              <a:buFont typeface="Wingdings" panose="05000000000000000000" pitchFamily="2" charset="2"/>
              <a:buChar char="¡"/>
              <a:defRPr kumimoji="1" sz="2700">
                <a:solidFill>
                  <a:schemeClr val="tx1"/>
                </a:solidFill>
                <a:latin typeface="Arial" panose="020B0604020202020204" pitchFamily="34" charset="0"/>
                <a:ea typeface="新細明體" panose="02020500000000000000" pitchFamily="18" charset="-120"/>
              </a:defRPr>
            </a:lvl4pPr>
            <a:lvl5pPr marL="2794000" indent="-522288" defTabSz="1235075">
              <a:spcBef>
                <a:spcPct val="20000"/>
              </a:spcBef>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5pPr>
            <a:lvl6pPr marL="32512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6pPr>
            <a:lvl7pPr marL="37084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7pPr>
            <a:lvl8pPr marL="41656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8pPr>
            <a:lvl9pPr marL="46228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zh-TW" altLang="en-US" sz="4114" dirty="0">
                <a:solidFill>
                  <a:schemeClr val="tx2"/>
                </a:solidFill>
                <a:ea typeface="標楷體" panose="03000509000000000000" pitchFamily="65" charset="-120"/>
              </a:rPr>
              <a:t>供應者的議價力量</a:t>
            </a:r>
          </a:p>
        </p:txBody>
      </p:sp>
      <p:sp>
        <p:nvSpPr>
          <p:cNvPr id="2" name="矩形 1">
            <a:extLst>
              <a:ext uri="{FF2B5EF4-FFF2-40B4-BE49-F238E27FC236}">
                <a16:creationId xmlns:a16="http://schemas.microsoft.com/office/drawing/2014/main" id="{15B9108E-FC8C-4483-810F-1AAD366361D3}"/>
              </a:ext>
            </a:extLst>
          </p:cNvPr>
          <p:cNvSpPr/>
          <p:nvPr/>
        </p:nvSpPr>
        <p:spPr>
          <a:xfrm>
            <a:off x="9758761" y="0"/>
            <a:ext cx="1137840" cy="795987"/>
          </a:xfrm>
          <a:prstGeom prst="rect">
            <a:avLst/>
          </a:prstGeom>
        </p:spPr>
        <p:txBody>
          <a:bodyPr wrap="square">
            <a:spAutoFit/>
          </a:bodyPr>
          <a:lstStyle/>
          <a:p>
            <a:pPr algn="ctr" fontAlgn="ctr"/>
            <a:r>
              <a:rPr lang="zh-TW" altLang="en-US" sz="1524" b="1" i="1" dirty="0">
                <a:latin typeface="標楷體" panose="03000509000000000000" pitchFamily="65" charset="-120"/>
                <a:ea typeface="標楷體" panose="03000509000000000000" pitchFamily="65" charset="-120"/>
              </a:rPr>
              <a:t>張嘉玲</a:t>
            </a:r>
            <a:endParaRPr lang="en-US" altLang="zh-TW" sz="1524" b="1" i="1" dirty="0">
              <a:latin typeface="標楷體" panose="03000509000000000000" pitchFamily="65" charset="-120"/>
              <a:ea typeface="標楷體" panose="03000509000000000000" pitchFamily="65" charset="-120"/>
            </a:endParaRPr>
          </a:p>
          <a:p>
            <a:pPr algn="ctr" fontAlgn="ctr"/>
            <a:r>
              <a:rPr lang="en-US" altLang="zh-TW" sz="1524" b="1" i="1" dirty="0">
                <a:latin typeface="標楷體" panose="03000509000000000000" pitchFamily="65" charset="-120"/>
                <a:ea typeface="標楷體" panose="03000509000000000000" pitchFamily="65" charset="-120"/>
              </a:rPr>
              <a:t>2310602003</a:t>
            </a:r>
            <a:endParaRPr lang="zh-TW" altLang="en-US" sz="1524" b="1" i="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93081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CBFF69-40D5-45F4-B604-CE8AD861C180}"/>
              </a:ext>
            </a:extLst>
          </p:cNvPr>
          <p:cNvSpPr>
            <a:spLocks noGrp="1"/>
          </p:cNvSpPr>
          <p:nvPr>
            <p:ph type="ctrTitle"/>
          </p:nvPr>
        </p:nvSpPr>
        <p:spPr>
          <a:xfrm>
            <a:off x="0" y="1738228"/>
            <a:ext cx="9144000" cy="2387600"/>
          </a:xfrm>
        </p:spPr>
        <p:txBody>
          <a:bodyPr>
            <a:normAutofit/>
          </a:bodyPr>
          <a:lstStyle/>
          <a:p>
            <a:r>
              <a:rPr lang="zh-TW" altLang="en-US" sz="4800" b="1" dirty="0">
                <a:latin typeface="標楷體" panose="03000509000000000000" pitchFamily="65" charset="-120"/>
                <a:ea typeface="標楷體" panose="03000509000000000000" pitchFamily="65" charset="-120"/>
              </a:rPr>
              <a:t>政府的政令與對產業的影響</a:t>
            </a:r>
            <a:br>
              <a:rPr lang="en-US" altLang="zh-TW" sz="4800" b="1" dirty="0">
                <a:latin typeface="標楷體" panose="03000509000000000000" pitchFamily="65" charset="-120"/>
                <a:ea typeface="標楷體" panose="03000509000000000000" pitchFamily="65" charset="-120"/>
              </a:rPr>
            </a:br>
            <a:endParaRPr lang="zh-TW" altLang="en-US" sz="4800" b="1" dirty="0">
              <a:latin typeface="標楷體" panose="03000509000000000000" pitchFamily="65" charset="-120"/>
              <a:ea typeface="標楷體" panose="03000509000000000000" pitchFamily="65" charset="-120"/>
            </a:endParaRPr>
          </a:p>
        </p:txBody>
      </p:sp>
      <p:sp>
        <p:nvSpPr>
          <p:cNvPr id="3" name="副標題 2">
            <a:extLst>
              <a:ext uri="{FF2B5EF4-FFF2-40B4-BE49-F238E27FC236}">
                <a16:creationId xmlns:a16="http://schemas.microsoft.com/office/drawing/2014/main" id="{692A5B2E-CB61-4BB2-8922-9D2D58BC1FD2}"/>
              </a:ext>
            </a:extLst>
          </p:cNvPr>
          <p:cNvSpPr>
            <a:spLocks noGrp="1"/>
          </p:cNvSpPr>
          <p:nvPr>
            <p:ph type="subTitle" idx="1"/>
          </p:nvPr>
        </p:nvSpPr>
        <p:spPr>
          <a:xfrm>
            <a:off x="2491440" y="3482769"/>
            <a:ext cx="9125596" cy="943758"/>
          </a:xfrm>
        </p:spPr>
        <p:txBody>
          <a:bodyPr/>
          <a:lstStyle/>
          <a:p>
            <a:r>
              <a:rPr lang="zh-TW" altLang="en-US" dirty="0">
                <a:solidFill>
                  <a:schemeClr val="tx2">
                    <a:lumMod val="50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個人的野心往往能促使公共利益，他們甚至還打算競爭幾局</a:t>
            </a:r>
            <a:endParaRPr lang="en-US" altLang="zh-TW" dirty="0">
              <a:solidFill>
                <a:schemeClr val="tx2">
                  <a:lumMod val="50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a:p>
            <a:r>
              <a:rPr lang="zh-TW" altLang="en-US" dirty="0">
                <a:solidFill>
                  <a:schemeClr val="tx2">
                    <a:lumMod val="50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                                           </a:t>
            </a:r>
            <a:r>
              <a:rPr lang="en-US" altLang="zh-TW" dirty="0">
                <a:solidFill>
                  <a:schemeClr val="tx2">
                    <a:lumMod val="50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a:t>
            </a:r>
            <a:r>
              <a:rPr lang="zh-TW" altLang="en-US" dirty="0">
                <a:solidFill>
                  <a:schemeClr val="tx2">
                    <a:lumMod val="50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亞當斯密</a:t>
            </a:r>
          </a:p>
        </p:txBody>
      </p:sp>
    </p:spTree>
    <p:extLst>
      <p:ext uri="{BB962C8B-B14F-4D97-AF65-F5344CB8AC3E}">
        <p14:creationId xmlns:p14="http://schemas.microsoft.com/office/powerpoint/2010/main" val="256942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135560" y="44625"/>
            <a:ext cx="7772400" cy="1470025"/>
          </a:xfrm>
        </p:spPr>
        <p:txBody>
          <a:bodyPr/>
          <a:lstStyle/>
          <a:p>
            <a:r>
              <a:rPr lang="zh-TW" altLang="en-US" b="1" dirty="0">
                <a:latin typeface="標楷體" panose="03000509000000000000" pitchFamily="65" charset="-120"/>
                <a:ea typeface="標楷體" panose="03000509000000000000" pitchFamily="65" charset="-120"/>
              </a:rPr>
              <a:t>產業景氣循環</a:t>
            </a:r>
          </a:p>
        </p:txBody>
      </p:sp>
      <p:sp>
        <p:nvSpPr>
          <p:cNvPr id="3" name="副標題 2"/>
          <p:cNvSpPr>
            <a:spLocks noGrp="1"/>
          </p:cNvSpPr>
          <p:nvPr>
            <p:ph type="subTitle" idx="1"/>
          </p:nvPr>
        </p:nvSpPr>
        <p:spPr>
          <a:xfrm>
            <a:off x="2135560" y="1916832"/>
            <a:ext cx="7848872" cy="4032448"/>
          </a:xfrm>
        </p:spPr>
        <p:txBody>
          <a:bodyPr/>
          <a:lstStyle/>
          <a:p>
            <a:pPr algn="l"/>
            <a:r>
              <a:rPr lang="zh-TW" altLang="en-US" dirty="0">
                <a:solidFill>
                  <a:schemeClr val="tx1"/>
                </a:solidFill>
                <a:latin typeface="標楷體" panose="03000509000000000000" pitchFamily="65" charset="-120"/>
                <a:ea typeface="標楷體" panose="03000509000000000000" pitchFamily="65" charset="-120"/>
              </a:rPr>
              <a:t>各產業所處的景氣位置並不一定相同，可依據不同產業對於總體經濟景氣變化的敏感度將產業進一步區分三種類型。</a:t>
            </a:r>
            <a:endParaRPr lang="en-US" altLang="zh-TW" dirty="0">
              <a:solidFill>
                <a:schemeClr val="tx1"/>
              </a:solidFill>
              <a:latin typeface="標楷體" panose="03000509000000000000" pitchFamily="65" charset="-120"/>
              <a:ea typeface="標楷體" panose="03000509000000000000" pitchFamily="65" charset="-120"/>
            </a:endParaRPr>
          </a:p>
          <a:p>
            <a:pPr algn="l"/>
            <a:endParaRPr lang="en-US" altLang="zh-TW" dirty="0">
              <a:solidFill>
                <a:schemeClr val="tx1"/>
              </a:solidFill>
              <a:latin typeface="標楷體" panose="03000509000000000000" pitchFamily="65" charset="-120"/>
              <a:ea typeface="標楷體" panose="03000509000000000000" pitchFamily="65" charset="-120"/>
            </a:endParaRPr>
          </a:p>
          <a:p>
            <a:pPr algn="l"/>
            <a:r>
              <a:rPr lang="zh-TW" altLang="en-US" dirty="0">
                <a:solidFill>
                  <a:schemeClr val="tx1"/>
                </a:solidFill>
                <a:latin typeface="標楷體" panose="03000509000000000000" pitchFamily="65" charset="-120"/>
                <a:ea typeface="標楷體" panose="03000509000000000000" pitchFamily="65" charset="-120"/>
              </a:rPr>
              <a:t>成長型產業</a:t>
            </a:r>
            <a:r>
              <a:rPr lang="en-US" altLang="zh-TW" dirty="0">
                <a:solidFill>
                  <a:schemeClr val="tx1"/>
                </a:solidFill>
                <a:latin typeface="標楷體" panose="03000509000000000000" pitchFamily="65" charset="-120"/>
                <a:ea typeface="標楷體" panose="03000509000000000000" pitchFamily="65" charset="-120"/>
              </a:rPr>
              <a:t>(</a:t>
            </a:r>
            <a:r>
              <a:rPr lang="en-US" altLang="zh-TW" dirty="0">
                <a:solidFill>
                  <a:schemeClr val="tx1"/>
                </a:solidFill>
                <a:latin typeface="Arial Unicode MS" panose="020B0604020202020204" pitchFamily="34" charset="-120"/>
                <a:ea typeface="Arial Unicode MS" panose="020B0604020202020204" pitchFamily="34" charset="-120"/>
                <a:cs typeface="Arial Unicode MS" panose="020B0604020202020204" pitchFamily="34" charset="-120"/>
              </a:rPr>
              <a:t>Growth Industry</a:t>
            </a:r>
            <a:r>
              <a:rPr lang="en-US" altLang="zh-TW" dirty="0">
                <a:solidFill>
                  <a:schemeClr val="tx1"/>
                </a:solidFill>
                <a:latin typeface="標楷體" panose="03000509000000000000" pitchFamily="65" charset="-120"/>
                <a:ea typeface="標楷體" panose="03000509000000000000" pitchFamily="65" charset="-120"/>
              </a:rPr>
              <a:t>)</a:t>
            </a:r>
          </a:p>
          <a:p>
            <a:pPr algn="l"/>
            <a:r>
              <a:rPr lang="zh-TW" altLang="en-US" dirty="0">
                <a:solidFill>
                  <a:schemeClr val="tx1"/>
                </a:solidFill>
                <a:latin typeface="標楷體" panose="03000509000000000000" pitchFamily="65" charset="-120"/>
                <a:ea typeface="標楷體" panose="03000509000000000000" pitchFamily="65" charset="-120"/>
              </a:rPr>
              <a:t>防禦型產業</a:t>
            </a:r>
            <a:r>
              <a:rPr lang="en-US" altLang="zh-TW" dirty="0">
                <a:solidFill>
                  <a:schemeClr val="tx1"/>
                </a:solidFill>
                <a:latin typeface="標楷體" panose="03000509000000000000" pitchFamily="65" charset="-120"/>
                <a:ea typeface="標楷體" panose="03000509000000000000" pitchFamily="65" charset="-120"/>
              </a:rPr>
              <a:t>(</a:t>
            </a:r>
            <a:r>
              <a:rPr lang="en-US" altLang="zh-TW" dirty="0">
                <a:solidFill>
                  <a:schemeClr val="tx1"/>
                </a:solidFill>
                <a:latin typeface="Arial Unicode MS" panose="020B0604020202020204" pitchFamily="34" charset="-120"/>
                <a:ea typeface="Arial Unicode MS" panose="020B0604020202020204" pitchFamily="34" charset="-120"/>
                <a:cs typeface="Arial Unicode MS" panose="020B0604020202020204" pitchFamily="34" charset="-120"/>
              </a:rPr>
              <a:t>Defensive Industry</a:t>
            </a:r>
            <a:r>
              <a:rPr lang="en-US" altLang="zh-TW" dirty="0">
                <a:solidFill>
                  <a:schemeClr val="tx1"/>
                </a:solidFill>
                <a:latin typeface="標楷體" panose="03000509000000000000" pitchFamily="65" charset="-120"/>
                <a:ea typeface="標楷體" panose="03000509000000000000" pitchFamily="65" charset="-120"/>
              </a:rPr>
              <a:t>)</a:t>
            </a:r>
          </a:p>
          <a:p>
            <a:pPr algn="l"/>
            <a:r>
              <a:rPr lang="zh-TW" altLang="en-US" dirty="0">
                <a:solidFill>
                  <a:schemeClr val="tx1"/>
                </a:solidFill>
                <a:latin typeface="標楷體" panose="03000509000000000000" pitchFamily="65" charset="-120"/>
                <a:ea typeface="標楷體" panose="03000509000000000000" pitchFamily="65" charset="-120"/>
              </a:rPr>
              <a:t>循環型產業</a:t>
            </a:r>
            <a:r>
              <a:rPr lang="en-US" altLang="zh-TW" dirty="0">
                <a:solidFill>
                  <a:schemeClr val="tx1"/>
                </a:solidFill>
                <a:latin typeface="標楷體" panose="03000509000000000000" pitchFamily="65" charset="-120"/>
                <a:ea typeface="標楷體" panose="03000509000000000000" pitchFamily="65" charset="-120"/>
              </a:rPr>
              <a:t>(</a:t>
            </a:r>
            <a:r>
              <a:rPr lang="en-US" altLang="zh-TW" dirty="0">
                <a:solidFill>
                  <a:schemeClr val="tx1"/>
                </a:solidFill>
                <a:latin typeface="Arial Unicode MS" panose="020B0604020202020204" pitchFamily="34" charset="-120"/>
                <a:ea typeface="Arial Unicode MS" panose="020B0604020202020204" pitchFamily="34" charset="-120"/>
                <a:cs typeface="Arial Unicode MS" panose="020B0604020202020204" pitchFamily="34" charset="-120"/>
              </a:rPr>
              <a:t>Cyclical Industry</a:t>
            </a:r>
            <a:r>
              <a:rPr lang="en-US" altLang="zh-TW" dirty="0">
                <a:solidFill>
                  <a:schemeClr val="tx1"/>
                </a:solidFill>
                <a:latin typeface="標楷體" panose="03000509000000000000" pitchFamily="65" charset="-120"/>
                <a:ea typeface="標楷體" panose="03000509000000000000" pitchFamily="65" charset="-120"/>
              </a:rPr>
              <a:t>)</a:t>
            </a:r>
          </a:p>
        </p:txBody>
      </p:sp>
    </p:spTree>
    <p:extLst>
      <p:ext uri="{BB962C8B-B14F-4D97-AF65-F5344CB8AC3E}">
        <p14:creationId xmlns:p14="http://schemas.microsoft.com/office/powerpoint/2010/main" val="31732134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b="1" dirty="0">
                <a:latin typeface="標楷體" panose="03000509000000000000" pitchFamily="65" charset="-120"/>
                <a:ea typeface="標楷體" panose="03000509000000000000" pitchFamily="65" charset="-120"/>
              </a:rPr>
              <a:t>成長型產業</a:t>
            </a:r>
            <a:r>
              <a:rPr lang="en-US" altLang="zh-TW" b="1" dirty="0">
                <a:latin typeface="標楷體" panose="03000509000000000000" pitchFamily="65" charset="-120"/>
                <a:ea typeface="標楷體" panose="03000509000000000000" pitchFamily="65" charset="-120"/>
              </a:rPr>
              <a:t>(</a:t>
            </a:r>
            <a:r>
              <a:rPr lang="en-US" altLang="zh-TW" b="1" dirty="0">
                <a:latin typeface="Arial Unicode MS" panose="020B0604020202020204" pitchFamily="34" charset="-120"/>
                <a:ea typeface="Arial Unicode MS" panose="020B0604020202020204" pitchFamily="34" charset="-120"/>
                <a:cs typeface="Arial Unicode MS" panose="020B0604020202020204" pitchFamily="34" charset="-120"/>
              </a:rPr>
              <a:t>Growth Industry</a:t>
            </a:r>
            <a:r>
              <a:rPr lang="en-US" altLang="zh-TW" b="1" dirty="0">
                <a:latin typeface="標楷體" panose="03000509000000000000" pitchFamily="65" charset="-120"/>
                <a:ea typeface="標楷體" panose="03000509000000000000" pitchFamily="65" charset="-120"/>
              </a:rPr>
              <a:t>)</a:t>
            </a:r>
            <a:endParaRPr lang="zh-TW" altLang="en-US" b="1" dirty="0">
              <a:latin typeface="標楷體" panose="03000509000000000000" pitchFamily="65" charset="-120"/>
              <a:ea typeface="標楷體" panose="03000509000000000000" pitchFamily="65" charset="-120"/>
            </a:endParaRPr>
          </a:p>
        </p:txBody>
      </p:sp>
      <p:sp>
        <p:nvSpPr>
          <p:cNvPr id="3" name="內容版面配置區 2"/>
          <p:cNvSpPr>
            <a:spLocks noGrp="1"/>
          </p:cNvSpPr>
          <p:nvPr>
            <p:ph idx="1"/>
          </p:nvPr>
        </p:nvSpPr>
        <p:spPr>
          <a:xfrm>
            <a:off x="1981200" y="2060849"/>
            <a:ext cx="8229600" cy="4065315"/>
          </a:xfrm>
        </p:spPr>
        <p:txBody>
          <a:bodyPr/>
          <a:lstStyle/>
          <a:p>
            <a:pPr marL="0" indent="0">
              <a:buNone/>
            </a:pPr>
            <a:r>
              <a:rPr lang="zh-TW" altLang="en-US" dirty="0">
                <a:latin typeface="標楷體" panose="03000509000000000000" pitchFamily="65" charset="-120"/>
                <a:ea typeface="標楷體" panose="03000509000000000000" pitchFamily="65" charset="-120"/>
              </a:rPr>
              <a:t>台灣代表性產業</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生技業、過去的科技業</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latin typeface="標楷體" panose="03000509000000000000" pitchFamily="65" charset="-120"/>
                <a:ea typeface="標楷體" panose="03000509000000000000" pitchFamily="65" charset="-120"/>
              </a:rPr>
              <a:t>處於市場需求大於供給的階段，其獲利優於整體經濟的表現，當然也勝過其他產業。</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latin typeface="標楷體" panose="03000509000000000000" pitchFamily="65" charset="-120"/>
                <a:ea typeface="標楷體" panose="03000509000000000000" pitchFamily="65" charset="-120"/>
              </a:rPr>
              <a:t>例如一些新興的產業，產生時期不很長，還不夠壯大，但因為適應市場和經濟發展趨勢，有很好的發展前景。</a:t>
            </a:r>
            <a:endParaRPr lang="en-US" altLang="zh-TW" dirty="0">
              <a:latin typeface="標楷體" panose="03000509000000000000" pitchFamily="65" charset="-120"/>
              <a:ea typeface="標楷體" panose="03000509000000000000" pitchFamily="65" charset="-120"/>
            </a:endParaRPr>
          </a:p>
          <a:p>
            <a:pPr marL="0" indent="0">
              <a:buNone/>
            </a:pPr>
            <a:endParaRPr lang="zh-TW" altLang="en-US" dirty="0"/>
          </a:p>
        </p:txBody>
      </p:sp>
    </p:spTree>
    <p:extLst>
      <p:ext uri="{BB962C8B-B14F-4D97-AF65-F5344CB8AC3E}">
        <p14:creationId xmlns:p14="http://schemas.microsoft.com/office/powerpoint/2010/main" val="1890396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b="1" dirty="0">
                <a:latin typeface="標楷體" panose="03000509000000000000" pitchFamily="65" charset="-120"/>
                <a:ea typeface="標楷體" panose="03000509000000000000" pitchFamily="65" charset="-120"/>
              </a:rPr>
              <a:t>防禦型產業</a:t>
            </a:r>
            <a:r>
              <a:rPr lang="en-US" altLang="zh-TW" b="1" dirty="0">
                <a:latin typeface="標楷體" panose="03000509000000000000" pitchFamily="65" charset="-120"/>
                <a:ea typeface="標楷體" panose="03000509000000000000" pitchFamily="65" charset="-120"/>
              </a:rPr>
              <a:t>(</a:t>
            </a:r>
            <a:r>
              <a:rPr lang="en-US" altLang="zh-TW" b="1" dirty="0">
                <a:latin typeface="Arial Unicode MS" panose="020B0604020202020204" pitchFamily="34" charset="-120"/>
                <a:ea typeface="Arial Unicode MS" panose="020B0604020202020204" pitchFamily="34" charset="-120"/>
                <a:cs typeface="Arial Unicode MS" panose="020B0604020202020204" pitchFamily="34" charset="-120"/>
              </a:rPr>
              <a:t>Defensive Industry</a:t>
            </a:r>
            <a:r>
              <a:rPr lang="en-US" altLang="zh-TW" b="1" dirty="0">
                <a:latin typeface="標楷體" panose="03000509000000000000" pitchFamily="65" charset="-120"/>
                <a:ea typeface="標楷體" panose="03000509000000000000" pitchFamily="65" charset="-120"/>
              </a:rPr>
              <a:t>)</a:t>
            </a:r>
            <a:endParaRPr lang="zh-TW" altLang="en-US" b="1" dirty="0">
              <a:latin typeface="標楷體" panose="03000509000000000000" pitchFamily="65" charset="-120"/>
              <a:ea typeface="標楷體" panose="03000509000000000000" pitchFamily="65" charset="-120"/>
            </a:endParaRPr>
          </a:p>
        </p:txBody>
      </p:sp>
      <p:sp>
        <p:nvSpPr>
          <p:cNvPr id="3" name="內容版面配置區 2"/>
          <p:cNvSpPr>
            <a:spLocks noGrp="1"/>
          </p:cNvSpPr>
          <p:nvPr>
            <p:ph idx="1"/>
          </p:nvPr>
        </p:nvSpPr>
        <p:spPr>
          <a:xfrm>
            <a:off x="1981200" y="1988841"/>
            <a:ext cx="8229600" cy="4137323"/>
          </a:xfrm>
        </p:spPr>
        <p:txBody>
          <a:bodyPr/>
          <a:lstStyle/>
          <a:p>
            <a:pPr marL="0" indent="0">
              <a:buNone/>
            </a:pPr>
            <a:r>
              <a:rPr lang="zh-TW" altLang="en-US" dirty="0">
                <a:latin typeface="標楷體" panose="03000509000000000000" pitchFamily="65" charset="-120"/>
                <a:ea typeface="標楷體" panose="03000509000000000000" pitchFamily="65" charset="-120"/>
              </a:rPr>
              <a:t>台灣代表性產業</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食品業、水、電等公共事業、大眾運輸業</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較不受經濟景氣的好壞影響，但不若成長性產業有很高的成長率，獲利相對穩定。</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latin typeface="標楷體" panose="03000509000000000000" pitchFamily="65" charset="-120"/>
                <a:ea typeface="標楷體" panose="03000509000000000000" pitchFamily="65" charset="-120"/>
              </a:rPr>
              <a:t>因為社會需求對其產品的收入彈性小，所以這些公司的收入相對穩定。。</a:t>
            </a:r>
            <a:endParaRPr lang="en-US" altLang="zh-TW"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8386014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b="1" dirty="0">
                <a:latin typeface="標楷體" panose="03000509000000000000" pitchFamily="65" charset="-120"/>
                <a:ea typeface="標楷體" panose="03000509000000000000" pitchFamily="65" charset="-120"/>
              </a:rPr>
              <a:t>循環型產業</a:t>
            </a:r>
            <a:r>
              <a:rPr lang="en-US" altLang="zh-TW" b="1" dirty="0">
                <a:latin typeface="標楷體" panose="03000509000000000000" pitchFamily="65" charset="-120"/>
                <a:ea typeface="標楷體" panose="03000509000000000000" pitchFamily="65" charset="-120"/>
              </a:rPr>
              <a:t>(</a:t>
            </a:r>
            <a:r>
              <a:rPr lang="en-US" altLang="zh-TW" b="1" dirty="0">
                <a:latin typeface="Arial Unicode MS" panose="020B0604020202020204" pitchFamily="34" charset="-120"/>
                <a:ea typeface="Arial Unicode MS" panose="020B0604020202020204" pitchFamily="34" charset="-120"/>
                <a:cs typeface="Arial Unicode MS" panose="020B0604020202020204" pitchFamily="34" charset="-120"/>
              </a:rPr>
              <a:t>Cyclical Industry</a:t>
            </a:r>
            <a:r>
              <a:rPr lang="en-US" altLang="zh-TW" b="1" dirty="0">
                <a:latin typeface="標楷體" panose="03000509000000000000" pitchFamily="65" charset="-120"/>
                <a:ea typeface="標楷體" panose="03000509000000000000" pitchFamily="65" charset="-120"/>
              </a:rPr>
              <a:t>)</a:t>
            </a:r>
            <a:endParaRPr lang="zh-TW" altLang="en-US" b="1" dirty="0">
              <a:latin typeface="標楷體" panose="03000509000000000000" pitchFamily="65" charset="-120"/>
              <a:ea typeface="標楷體" panose="03000509000000000000" pitchFamily="65" charset="-120"/>
            </a:endParaRPr>
          </a:p>
        </p:txBody>
      </p:sp>
      <p:sp>
        <p:nvSpPr>
          <p:cNvPr id="3" name="內容版面配置區 2"/>
          <p:cNvSpPr>
            <a:spLocks noGrp="1"/>
          </p:cNvSpPr>
          <p:nvPr>
            <p:ph idx="1"/>
          </p:nvPr>
        </p:nvSpPr>
        <p:spPr>
          <a:xfrm>
            <a:off x="1991544" y="1772816"/>
            <a:ext cx="8229600" cy="4709120"/>
          </a:xfrm>
        </p:spPr>
        <p:txBody>
          <a:bodyPr/>
          <a:lstStyle/>
          <a:p>
            <a:pPr marL="0" indent="0">
              <a:buNone/>
            </a:pPr>
            <a:r>
              <a:rPr lang="zh-TW" altLang="en-US" dirty="0">
                <a:latin typeface="標楷體" panose="03000509000000000000" pitchFamily="65" charset="-120"/>
                <a:ea typeface="標楷體" panose="03000509000000000000" pitchFamily="65" charset="-120"/>
              </a:rPr>
              <a:t>台灣代表性產業</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汽車、家電、旅遊、科技業中的</a:t>
            </a:r>
            <a:r>
              <a:rPr lang="en-US" altLang="zh-TW" dirty="0">
                <a:latin typeface="Arial Unicode MS" panose="020B0604020202020204" pitchFamily="34" charset="-120"/>
                <a:ea typeface="Arial Unicode MS" panose="020B0604020202020204" pitchFamily="34" charset="-120"/>
                <a:cs typeface="Arial Unicode MS" panose="020B0604020202020204" pitchFamily="34" charset="-120"/>
              </a:rPr>
              <a:t>DRAM</a:t>
            </a:r>
            <a:r>
              <a:rPr lang="zh-TW" altLang="en-US" dirty="0">
                <a:latin typeface="標楷體" panose="03000509000000000000" pitchFamily="65" charset="-120"/>
                <a:ea typeface="標楷體" panose="03000509000000000000" pitchFamily="65" charset="-120"/>
              </a:rPr>
              <a:t>、面板業</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latin typeface="標楷體" panose="03000509000000000000" pitchFamily="65" charset="-120"/>
                <a:ea typeface="標楷體" panose="03000509000000000000" pitchFamily="65" charset="-120"/>
              </a:rPr>
              <a:t>與經濟景氣有著最密切的關係，當景氣好時，該產業的營運表現相當突出；當景氣不好時，營運表現也將隨之跌落谷底。</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latin typeface="標楷體" panose="03000509000000000000" pitchFamily="65" charset="-120"/>
                <a:ea typeface="標楷體" panose="03000509000000000000" pitchFamily="65" charset="-120"/>
              </a:rPr>
              <a:t>在市場經濟情況下，產品價格形成的基礎是供求關係，而不是成本，成本只是產品最低價的穩定器，但不是決定的基礎。</a:t>
            </a:r>
          </a:p>
        </p:txBody>
      </p:sp>
    </p:spTree>
    <p:extLst>
      <p:ext uri="{BB962C8B-B14F-4D97-AF65-F5344CB8AC3E}">
        <p14:creationId xmlns:p14="http://schemas.microsoft.com/office/powerpoint/2010/main" val="2971945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0" name="表格 169"/>
          <p:cNvGraphicFramePr>
            <a:graphicFrameLocks noGrp="1"/>
          </p:cNvGraphicFramePr>
          <p:nvPr/>
        </p:nvGraphicFramePr>
        <p:xfrm>
          <a:off x="2077155" y="1430866"/>
          <a:ext cx="8071555" cy="4642556"/>
        </p:xfrm>
        <a:graphic>
          <a:graphicData uri="http://schemas.openxmlformats.org/drawingml/2006/table">
            <a:tbl>
              <a:tblPr firstRow="1" bandRow="1">
                <a:tableStyleId>{8A107856-5554-42FB-B03E-39F5DBC370BA}</a:tableStyleId>
              </a:tblPr>
              <a:tblGrid>
                <a:gridCol w="2201946">
                  <a:extLst>
                    <a:ext uri="{9D8B030D-6E8A-4147-A177-3AD203B41FA5}">
                      <a16:colId xmlns:a16="http://schemas.microsoft.com/office/drawing/2014/main" val="20000"/>
                    </a:ext>
                  </a:extLst>
                </a:gridCol>
                <a:gridCol w="5869609">
                  <a:extLst>
                    <a:ext uri="{9D8B030D-6E8A-4147-A177-3AD203B41FA5}">
                      <a16:colId xmlns:a16="http://schemas.microsoft.com/office/drawing/2014/main" val="20001"/>
                    </a:ext>
                  </a:extLst>
                </a:gridCol>
              </a:tblGrid>
              <a:tr h="1160639">
                <a:tc>
                  <a:txBody>
                    <a:bodyPr/>
                    <a:lstStyle/>
                    <a:p>
                      <a:pPr algn="ctr"/>
                      <a:r>
                        <a:rPr lang="zh-TW" altLang="en-US" sz="2800" b="1" dirty="0">
                          <a:latin typeface="標楷體" pitchFamily="65" charset="-120"/>
                          <a:ea typeface="標楷體" pitchFamily="65" charset="-120"/>
                        </a:rPr>
                        <a:t>草創時期</a:t>
                      </a:r>
                    </a:p>
                  </a:txBody>
                  <a:tcPr anchor="ctr"/>
                </a:tc>
                <a:tc>
                  <a:txBody>
                    <a:bodyPr/>
                    <a:lstStyle/>
                    <a:p>
                      <a:pPr algn="l"/>
                      <a:r>
                        <a:rPr lang="zh-TW" altLang="en-US" sz="2200" b="1" dirty="0"/>
                        <a:t>可提供投資人很高的報酬，但該時期的公司也很有可能會因為經營不善而倒閉，因此，風險也相對較高。</a:t>
                      </a:r>
                    </a:p>
                  </a:txBody>
                  <a:tcPr anchor="ctr"/>
                </a:tc>
                <a:extLst>
                  <a:ext uri="{0D108BD9-81ED-4DB2-BD59-A6C34878D82A}">
                    <a16:rowId xmlns:a16="http://schemas.microsoft.com/office/drawing/2014/main" val="10000"/>
                  </a:ext>
                </a:extLst>
              </a:tr>
              <a:tr h="1160639">
                <a:tc>
                  <a:txBody>
                    <a:bodyPr/>
                    <a:lstStyle/>
                    <a:p>
                      <a:pPr algn="ctr"/>
                      <a:r>
                        <a:rPr lang="zh-TW" altLang="en-US" sz="2800" b="1" dirty="0">
                          <a:latin typeface="標楷體" pitchFamily="65" charset="-120"/>
                          <a:ea typeface="標楷體" pitchFamily="65" charset="-120"/>
                        </a:rPr>
                        <a:t>擴張時期</a:t>
                      </a:r>
                    </a:p>
                  </a:txBody>
                  <a:tcPr anchor="ctr"/>
                </a:tc>
                <a:tc>
                  <a:txBody>
                    <a:bodyPr/>
                    <a:lstStyle/>
                    <a:p>
                      <a:pPr algn="l"/>
                      <a:r>
                        <a:rPr lang="zh-TW" altLang="en-US" sz="2200" b="1" dirty="0"/>
                        <a:t>公司已順利度過競爭激烈的草創時期，成長率也相當高，投資人可有不錯的獲利空間。</a:t>
                      </a:r>
                    </a:p>
                  </a:txBody>
                  <a:tcPr anchor="ctr"/>
                </a:tc>
                <a:extLst>
                  <a:ext uri="{0D108BD9-81ED-4DB2-BD59-A6C34878D82A}">
                    <a16:rowId xmlns:a16="http://schemas.microsoft.com/office/drawing/2014/main" val="10001"/>
                  </a:ext>
                </a:extLst>
              </a:tr>
              <a:tr h="1160639">
                <a:tc>
                  <a:txBody>
                    <a:bodyPr/>
                    <a:lstStyle/>
                    <a:p>
                      <a:pPr algn="ctr"/>
                      <a:r>
                        <a:rPr lang="zh-TW" altLang="en-US" sz="2800" b="1" dirty="0">
                          <a:latin typeface="標楷體" pitchFamily="65" charset="-120"/>
                          <a:ea typeface="標楷體" pitchFamily="65" charset="-120"/>
                        </a:rPr>
                        <a:t>成熟時期</a:t>
                      </a:r>
                    </a:p>
                  </a:txBody>
                  <a:tcPr anchor="ctr"/>
                </a:tc>
                <a:tc>
                  <a:txBody>
                    <a:bodyPr/>
                    <a:lstStyle/>
                    <a:p>
                      <a:pPr algn="l"/>
                      <a:r>
                        <a:rPr lang="zh-TW" altLang="en-US" sz="2200" b="1" dirty="0"/>
                        <a:t>由於新的投資機會已經不多，穩定的盈餘收入都將分配給投資人。</a:t>
                      </a:r>
                    </a:p>
                  </a:txBody>
                  <a:tcPr anchor="ctr"/>
                </a:tc>
                <a:extLst>
                  <a:ext uri="{0D108BD9-81ED-4DB2-BD59-A6C34878D82A}">
                    <a16:rowId xmlns:a16="http://schemas.microsoft.com/office/drawing/2014/main" val="10002"/>
                  </a:ext>
                </a:extLst>
              </a:tr>
              <a:tr h="1160639">
                <a:tc>
                  <a:txBody>
                    <a:bodyPr/>
                    <a:lstStyle/>
                    <a:p>
                      <a:pPr algn="ctr"/>
                      <a:r>
                        <a:rPr lang="zh-TW" altLang="en-US" sz="2800" b="1" dirty="0">
                          <a:latin typeface="標楷體" pitchFamily="65" charset="-120"/>
                          <a:ea typeface="標楷體" pitchFamily="65" charset="-120"/>
                        </a:rPr>
                        <a:t>衰退時期</a:t>
                      </a:r>
                    </a:p>
                  </a:txBody>
                  <a:tcPr anchor="ctr"/>
                </a:tc>
                <a:tc>
                  <a:txBody>
                    <a:bodyPr/>
                    <a:lstStyle/>
                    <a:p>
                      <a:pPr algn="l"/>
                      <a:r>
                        <a:rPr lang="zh-TW" altLang="en-US" sz="2200" b="1" dirty="0"/>
                        <a:t>投資人應避免。</a:t>
                      </a:r>
                    </a:p>
                  </a:txBody>
                  <a:tcPr anchor="ctr"/>
                </a:tc>
                <a:extLst>
                  <a:ext uri="{0D108BD9-81ED-4DB2-BD59-A6C34878D82A}">
                    <a16:rowId xmlns:a16="http://schemas.microsoft.com/office/drawing/2014/main" val="10003"/>
                  </a:ext>
                </a:extLst>
              </a:tr>
            </a:tbl>
          </a:graphicData>
        </a:graphic>
      </p:graphicFrame>
      <p:grpSp>
        <p:nvGrpSpPr>
          <p:cNvPr id="173" name="群組 172"/>
          <p:cNvGrpSpPr/>
          <p:nvPr/>
        </p:nvGrpSpPr>
        <p:grpSpPr>
          <a:xfrm>
            <a:off x="244828" y="67256"/>
            <a:ext cx="11687528" cy="6610122"/>
            <a:chOff x="244828" y="67256"/>
            <a:chExt cx="11687528" cy="6610122"/>
          </a:xfrm>
        </p:grpSpPr>
        <p:grpSp>
          <p:nvGrpSpPr>
            <p:cNvPr id="114" name="群組 113"/>
            <p:cNvGrpSpPr/>
            <p:nvPr/>
          </p:nvGrpSpPr>
          <p:grpSpPr>
            <a:xfrm>
              <a:off x="244828" y="67256"/>
              <a:ext cx="4339651" cy="994885"/>
              <a:chOff x="399207" y="568514"/>
              <a:chExt cx="4339651" cy="994885"/>
            </a:xfrm>
          </p:grpSpPr>
          <p:sp>
            <p:nvSpPr>
              <p:cNvPr id="115" name="文字方塊 114"/>
              <p:cNvSpPr txBox="1"/>
              <p:nvPr/>
            </p:nvSpPr>
            <p:spPr>
              <a:xfrm>
                <a:off x="427512" y="1009401"/>
                <a:ext cx="4275117" cy="553998"/>
              </a:xfrm>
              <a:prstGeom prst="rect">
                <a:avLst/>
              </a:prstGeom>
              <a:solidFill>
                <a:schemeClr val="bg1">
                  <a:lumMod val="85000"/>
                </a:schemeClr>
              </a:solidFill>
            </p:spPr>
            <p:txBody>
              <a:bodyPr wrap="square" rtlCol="0">
                <a:spAutoFit/>
              </a:bodyPr>
              <a:lstStyle/>
              <a:p>
                <a:endParaRPr lang="zh-TW" altLang="en-US" sz="3000" dirty="0"/>
              </a:p>
            </p:txBody>
          </p:sp>
          <p:sp>
            <p:nvSpPr>
              <p:cNvPr id="168" name="矩形 167"/>
              <p:cNvSpPr/>
              <p:nvPr/>
            </p:nvSpPr>
            <p:spPr>
              <a:xfrm>
                <a:off x="399207" y="568514"/>
                <a:ext cx="4339651"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TW" altLang="en-US" sz="5400" b="1" dirty="0">
                    <a:ln w="11430"/>
                    <a:solidFill>
                      <a:srgbClr val="174BDF"/>
                    </a:solidFill>
                    <a:effectLst>
                      <a:outerShdw blurRad="50800" dist="39000" dir="5460000" algn="tl">
                        <a:srgbClr val="000000">
                          <a:alpha val="38000"/>
                        </a:srgbClr>
                      </a:outerShdw>
                      <a:reflection blurRad="6350" stA="55000" endA="300" endPos="45500" dir="5400000" sy="-100000" algn="bl" rotWithShape="0"/>
                    </a:effectLst>
                    <a:latin typeface="微軟正黑體" pitchFamily="34" charset="-120"/>
                    <a:ea typeface="微軟正黑體" pitchFamily="34" charset="-120"/>
                  </a:rPr>
                  <a:t>產業生命週期</a:t>
                </a:r>
              </a:p>
            </p:txBody>
          </p:sp>
        </p:grpSp>
        <p:sp>
          <p:nvSpPr>
            <p:cNvPr id="169" name="文字方塊 168"/>
            <p:cNvSpPr txBox="1"/>
            <p:nvPr/>
          </p:nvSpPr>
          <p:spPr>
            <a:xfrm>
              <a:off x="8963377" y="146755"/>
              <a:ext cx="2968979" cy="923330"/>
            </a:xfrm>
            <a:prstGeom prst="rect">
              <a:avLst/>
            </a:prstGeom>
            <a:noFill/>
          </p:spPr>
          <p:txBody>
            <a:bodyPr wrap="square" rtlCol="0">
              <a:spAutoFit/>
            </a:bodyPr>
            <a:lstStyle/>
            <a:p>
              <a:r>
                <a:rPr lang="zh-TW" altLang="en-US" dirty="0">
                  <a:latin typeface="Times New Roman" pitchFamily="18" charset="0"/>
                  <a:ea typeface="標楷體" pitchFamily="65" charset="-120"/>
                  <a:cs typeface="Times New Roman" pitchFamily="18" charset="0"/>
                </a:rPr>
                <a:t>投資學</a:t>
              </a:r>
              <a:r>
                <a:rPr lang="en-US" altLang="zh-TW" dirty="0">
                  <a:latin typeface="Times New Roman" pitchFamily="18" charset="0"/>
                  <a:ea typeface="標楷體" pitchFamily="65" charset="-120"/>
                  <a:cs typeface="Times New Roman" pitchFamily="18" charset="0"/>
                </a:rPr>
                <a:t>CH7</a:t>
              </a:r>
              <a:r>
                <a:rPr lang="zh-TW" altLang="en-US" dirty="0">
                  <a:latin typeface="Times New Roman" pitchFamily="18" charset="0"/>
                  <a:ea typeface="標楷體" pitchFamily="65" charset="-120"/>
                  <a:cs typeface="Times New Roman" pitchFamily="18" charset="0"/>
                </a:rPr>
                <a:t>股票的基本分析</a:t>
              </a:r>
              <a:endParaRPr lang="en-US" altLang="zh-TW" dirty="0">
                <a:latin typeface="Times New Roman" pitchFamily="18" charset="0"/>
                <a:ea typeface="標楷體" pitchFamily="65" charset="-120"/>
                <a:cs typeface="Times New Roman" pitchFamily="18" charset="0"/>
              </a:endParaRPr>
            </a:p>
            <a:p>
              <a:r>
                <a:rPr lang="zh-TW" altLang="en-US" dirty="0">
                  <a:latin typeface="Times New Roman" pitchFamily="18" charset="0"/>
                  <a:ea typeface="標楷體" pitchFamily="65" charset="-120"/>
                  <a:cs typeface="Times New Roman" pitchFamily="18" charset="0"/>
                </a:rPr>
                <a:t>會資三</a:t>
              </a:r>
              <a:r>
                <a:rPr lang="en-US" altLang="zh-TW" dirty="0">
                  <a:latin typeface="Times New Roman" pitchFamily="18" charset="0"/>
                  <a:ea typeface="標楷體" pitchFamily="65" charset="-120"/>
                  <a:cs typeface="Times New Roman" pitchFamily="18" charset="0"/>
                </a:rPr>
                <a:t>A    2310602023</a:t>
              </a:r>
            </a:p>
            <a:p>
              <a:r>
                <a:rPr lang="zh-TW" altLang="en-US" dirty="0">
                  <a:latin typeface="Times New Roman" pitchFamily="18" charset="0"/>
                  <a:ea typeface="標楷體" pitchFamily="65" charset="-120"/>
                  <a:cs typeface="Times New Roman" pitchFamily="18" charset="0"/>
                </a:rPr>
                <a:t>王精美同學</a:t>
              </a:r>
            </a:p>
          </p:txBody>
        </p:sp>
        <p:grpSp>
          <p:nvGrpSpPr>
            <p:cNvPr id="172" name="群組 171"/>
            <p:cNvGrpSpPr/>
            <p:nvPr/>
          </p:nvGrpSpPr>
          <p:grpSpPr>
            <a:xfrm>
              <a:off x="996525" y="1190607"/>
              <a:ext cx="10595973" cy="5486771"/>
              <a:chOff x="996525" y="1190607"/>
              <a:chExt cx="10595973" cy="5486771"/>
            </a:xfrm>
          </p:grpSpPr>
          <p:pic>
            <p:nvPicPr>
              <p:cNvPr id="1024" name="图片 1023"/>
              <p:cNvPicPr>
                <a:picLocks noChangeAspect="1"/>
              </p:cNvPicPr>
              <p:nvPr/>
            </p:nvPicPr>
            <p:blipFill>
              <a:blip r:embed="rId2" cstate="print"/>
              <a:stretch>
                <a:fillRect/>
              </a:stretch>
            </p:blipFill>
            <p:spPr>
              <a:xfrm>
                <a:off x="1599379" y="1190607"/>
                <a:ext cx="760154" cy="739792"/>
              </a:xfrm>
              <a:prstGeom prst="rect">
                <a:avLst/>
              </a:prstGeom>
            </p:spPr>
          </p:pic>
          <p:grpSp>
            <p:nvGrpSpPr>
              <p:cNvPr id="3" name="组合 114"/>
              <p:cNvGrpSpPr/>
              <p:nvPr/>
            </p:nvGrpSpPr>
            <p:grpSpPr>
              <a:xfrm>
                <a:off x="1335272" y="2441383"/>
                <a:ext cx="1008062" cy="976311"/>
                <a:chOff x="3532407" y="3591481"/>
                <a:chExt cx="1008062" cy="976311"/>
              </a:xfrm>
            </p:grpSpPr>
            <p:sp>
              <p:nvSpPr>
                <p:cNvPr id="116" name="Freeform 5"/>
                <p:cNvSpPr>
                  <a:spLocks/>
                </p:cNvSpPr>
                <p:nvPr/>
              </p:nvSpPr>
              <p:spPr bwMode="auto">
                <a:xfrm>
                  <a:off x="4010244" y="3754993"/>
                  <a:ext cx="530225" cy="433387"/>
                </a:xfrm>
                <a:custGeom>
                  <a:avLst/>
                  <a:gdLst>
                    <a:gd name="T0" fmla="*/ 0 w 211"/>
                    <a:gd name="T1" fmla="*/ 127 h 173"/>
                    <a:gd name="T2" fmla="*/ 92 w 211"/>
                    <a:gd name="T3" fmla="*/ 29 h 173"/>
                    <a:gd name="T4" fmla="*/ 126 w 211"/>
                    <a:gd name="T5" fmla="*/ 167 h 173"/>
                    <a:gd name="T6" fmla="*/ 0 w 211"/>
                    <a:gd name="T7" fmla="*/ 127 h 173"/>
                  </a:gdLst>
                  <a:ahLst/>
                  <a:cxnLst>
                    <a:cxn ang="0">
                      <a:pos x="T0" y="T1"/>
                    </a:cxn>
                    <a:cxn ang="0">
                      <a:pos x="T2" y="T3"/>
                    </a:cxn>
                    <a:cxn ang="0">
                      <a:pos x="T4" y="T5"/>
                    </a:cxn>
                    <a:cxn ang="0">
                      <a:pos x="T6" y="T7"/>
                    </a:cxn>
                  </a:cxnLst>
                  <a:rect l="0" t="0" r="r" b="b"/>
                  <a:pathLst>
                    <a:path w="211" h="173">
                      <a:moveTo>
                        <a:pt x="0" y="127"/>
                      </a:moveTo>
                      <a:cubicBezTo>
                        <a:pt x="0" y="127"/>
                        <a:pt x="41" y="50"/>
                        <a:pt x="92" y="29"/>
                      </a:cubicBezTo>
                      <a:cubicBezTo>
                        <a:pt x="160" y="0"/>
                        <a:pt x="211" y="157"/>
                        <a:pt x="126" y="167"/>
                      </a:cubicBezTo>
                      <a:cubicBezTo>
                        <a:pt x="61" y="173"/>
                        <a:pt x="0" y="127"/>
                        <a:pt x="0" y="127"/>
                      </a:cubicBezTo>
                    </a:path>
                  </a:pathLst>
                </a:custGeom>
                <a:solidFill>
                  <a:srgbClr val="FBF4F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7" name="Freeform 6"/>
                <p:cNvSpPr>
                  <a:spLocks/>
                </p:cNvSpPr>
                <p:nvPr/>
              </p:nvSpPr>
              <p:spPr bwMode="auto">
                <a:xfrm>
                  <a:off x="3937219" y="4074080"/>
                  <a:ext cx="454025" cy="493712"/>
                </a:xfrm>
                <a:custGeom>
                  <a:avLst/>
                  <a:gdLst>
                    <a:gd name="T0" fmla="*/ 29 w 181"/>
                    <a:gd name="T1" fmla="*/ 0 h 197"/>
                    <a:gd name="T2" fmla="*/ 150 w 181"/>
                    <a:gd name="T3" fmla="*/ 57 h 197"/>
                    <a:gd name="T4" fmla="*/ 28 w 181"/>
                    <a:gd name="T5" fmla="*/ 129 h 197"/>
                    <a:gd name="T6" fmla="*/ 29 w 181"/>
                    <a:gd name="T7" fmla="*/ 0 h 197"/>
                  </a:gdLst>
                  <a:ahLst/>
                  <a:cxnLst>
                    <a:cxn ang="0">
                      <a:pos x="T0" y="T1"/>
                    </a:cxn>
                    <a:cxn ang="0">
                      <a:pos x="T2" y="T3"/>
                    </a:cxn>
                    <a:cxn ang="0">
                      <a:pos x="T4" y="T5"/>
                    </a:cxn>
                    <a:cxn ang="0">
                      <a:pos x="T6" y="T7"/>
                    </a:cxn>
                  </a:cxnLst>
                  <a:rect l="0" t="0" r="r" b="b"/>
                  <a:pathLst>
                    <a:path w="181" h="197">
                      <a:moveTo>
                        <a:pt x="29" y="0"/>
                      </a:moveTo>
                      <a:cubicBezTo>
                        <a:pt x="29" y="0"/>
                        <a:pt x="119" y="11"/>
                        <a:pt x="150" y="57"/>
                      </a:cubicBezTo>
                      <a:cubicBezTo>
                        <a:pt x="181" y="103"/>
                        <a:pt x="60" y="197"/>
                        <a:pt x="28" y="129"/>
                      </a:cubicBezTo>
                      <a:cubicBezTo>
                        <a:pt x="0" y="71"/>
                        <a:pt x="29" y="0"/>
                        <a:pt x="29" y="0"/>
                      </a:cubicBezTo>
                    </a:path>
                  </a:pathLst>
                </a:custGeom>
                <a:solidFill>
                  <a:srgbClr val="F8EDEC"/>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7"/>
                <p:cNvSpPr>
                  <a:spLocks/>
                </p:cNvSpPr>
                <p:nvPr/>
              </p:nvSpPr>
              <p:spPr bwMode="auto">
                <a:xfrm>
                  <a:off x="3562570" y="4075668"/>
                  <a:ext cx="485775" cy="452437"/>
                </a:xfrm>
                <a:custGeom>
                  <a:avLst/>
                  <a:gdLst>
                    <a:gd name="T0" fmla="*/ 179 w 193"/>
                    <a:gd name="T1" fmla="*/ 4 h 180"/>
                    <a:gd name="T2" fmla="*/ 163 w 193"/>
                    <a:gd name="T3" fmla="*/ 133 h 180"/>
                    <a:gd name="T4" fmla="*/ 49 w 193"/>
                    <a:gd name="T5" fmla="*/ 50 h 180"/>
                    <a:gd name="T6" fmla="*/ 179 w 193"/>
                    <a:gd name="T7" fmla="*/ 4 h 180"/>
                  </a:gdLst>
                  <a:ahLst/>
                  <a:cxnLst>
                    <a:cxn ang="0">
                      <a:pos x="T0" y="T1"/>
                    </a:cxn>
                    <a:cxn ang="0">
                      <a:pos x="T2" y="T3"/>
                    </a:cxn>
                    <a:cxn ang="0">
                      <a:pos x="T4" y="T5"/>
                    </a:cxn>
                    <a:cxn ang="0">
                      <a:pos x="T6" y="T7"/>
                    </a:cxn>
                  </a:cxnLst>
                  <a:rect l="0" t="0" r="r" b="b"/>
                  <a:pathLst>
                    <a:path w="193" h="180">
                      <a:moveTo>
                        <a:pt x="179" y="4"/>
                      </a:moveTo>
                      <a:cubicBezTo>
                        <a:pt x="179" y="4"/>
                        <a:pt x="193" y="86"/>
                        <a:pt x="163" y="133"/>
                      </a:cubicBezTo>
                      <a:cubicBezTo>
                        <a:pt x="133" y="180"/>
                        <a:pt x="0" y="106"/>
                        <a:pt x="49" y="50"/>
                      </a:cubicBezTo>
                      <a:cubicBezTo>
                        <a:pt x="91" y="0"/>
                        <a:pt x="179" y="4"/>
                        <a:pt x="179" y="4"/>
                      </a:cubicBezTo>
                    </a:path>
                  </a:pathLst>
                </a:custGeom>
                <a:solidFill>
                  <a:srgbClr val="F9EFEE"/>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9" name="Freeform 8"/>
                <p:cNvSpPr>
                  <a:spLocks/>
                </p:cNvSpPr>
                <p:nvPr/>
              </p:nvSpPr>
              <p:spPr bwMode="auto">
                <a:xfrm>
                  <a:off x="3532407" y="3724830"/>
                  <a:ext cx="477837" cy="457200"/>
                </a:xfrm>
                <a:custGeom>
                  <a:avLst/>
                  <a:gdLst>
                    <a:gd name="T0" fmla="*/ 190 w 190"/>
                    <a:gd name="T1" fmla="*/ 139 h 182"/>
                    <a:gd name="T2" fmla="*/ 59 w 190"/>
                    <a:gd name="T3" fmla="*/ 175 h 182"/>
                    <a:gd name="T4" fmla="*/ 106 w 190"/>
                    <a:gd name="T5" fmla="*/ 32 h 182"/>
                    <a:gd name="T6" fmla="*/ 190 w 190"/>
                    <a:gd name="T7" fmla="*/ 139 h 182"/>
                  </a:gdLst>
                  <a:ahLst/>
                  <a:cxnLst>
                    <a:cxn ang="0">
                      <a:pos x="T0" y="T1"/>
                    </a:cxn>
                    <a:cxn ang="0">
                      <a:pos x="T2" y="T3"/>
                    </a:cxn>
                    <a:cxn ang="0">
                      <a:pos x="T4" y="T5"/>
                    </a:cxn>
                    <a:cxn ang="0">
                      <a:pos x="T6" y="T7"/>
                    </a:cxn>
                  </a:cxnLst>
                  <a:rect l="0" t="0" r="r" b="b"/>
                  <a:pathLst>
                    <a:path w="190" h="182">
                      <a:moveTo>
                        <a:pt x="190" y="139"/>
                      </a:moveTo>
                      <a:cubicBezTo>
                        <a:pt x="190" y="139"/>
                        <a:pt x="122" y="182"/>
                        <a:pt x="59" y="175"/>
                      </a:cubicBezTo>
                      <a:cubicBezTo>
                        <a:pt x="0" y="168"/>
                        <a:pt x="38" y="0"/>
                        <a:pt x="106" y="32"/>
                      </a:cubicBezTo>
                      <a:cubicBezTo>
                        <a:pt x="183" y="68"/>
                        <a:pt x="190" y="139"/>
                        <a:pt x="190" y="139"/>
                      </a:cubicBezTo>
                    </a:path>
                  </a:pathLst>
                </a:custGeom>
                <a:solidFill>
                  <a:srgbClr val="FBF4F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0" name="Freeform 9"/>
                <p:cNvSpPr>
                  <a:spLocks/>
                </p:cNvSpPr>
                <p:nvPr/>
              </p:nvSpPr>
              <p:spPr bwMode="auto">
                <a:xfrm>
                  <a:off x="3808632" y="3591481"/>
                  <a:ext cx="495300" cy="493712"/>
                </a:xfrm>
                <a:custGeom>
                  <a:avLst/>
                  <a:gdLst>
                    <a:gd name="T0" fmla="*/ 81 w 197"/>
                    <a:gd name="T1" fmla="*/ 197 h 197"/>
                    <a:gd name="T2" fmla="*/ 12 w 197"/>
                    <a:gd name="T3" fmla="*/ 80 h 197"/>
                    <a:gd name="T4" fmla="*/ 152 w 197"/>
                    <a:gd name="T5" fmla="*/ 100 h 197"/>
                    <a:gd name="T6" fmla="*/ 81 w 197"/>
                    <a:gd name="T7" fmla="*/ 197 h 197"/>
                  </a:gdLst>
                  <a:ahLst/>
                  <a:cxnLst>
                    <a:cxn ang="0">
                      <a:pos x="T0" y="T1"/>
                    </a:cxn>
                    <a:cxn ang="0">
                      <a:pos x="T2" y="T3"/>
                    </a:cxn>
                    <a:cxn ang="0">
                      <a:pos x="T4" y="T5"/>
                    </a:cxn>
                    <a:cxn ang="0">
                      <a:pos x="T6" y="T7"/>
                    </a:cxn>
                  </a:cxnLst>
                  <a:rect l="0" t="0" r="r" b="b"/>
                  <a:pathLst>
                    <a:path w="197" h="197">
                      <a:moveTo>
                        <a:pt x="81" y="197"/>
                      </a:moveTo>
                      <a:cubicBezTo>
                        <a:pt x="81" y="197"/>
                        <a:pt x="20" y="135"/>
                        <a:pt x="12" y="80"/>
                      </a:cubicBezTo>
                      <a:cubicBezTo>
                        <a:pt x="0" y="0"/>
                        <a:pt x="197" y="11"/>
                        <a:pt x="152" y="100"/>
                      </a:cubicBezTo>
                      <a:cubicBezTo>
                        <a:pt x="122" y="158"/>
                        <a:pt x="81" y="197"/>
                        <a:pt x="81" y="197"/>
                      </a:cubicBezTo>
                    </a:path>
                  </a:pathLst>
                </a:custGeom>
                <a:solidFill>
                  <a:srgbClr val="F9EFEE"/>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1" name="Freeform 11"/>
                <p:cNvSpPr>
                  <a:spLocks/>
                </p:cNvSpPr>
                <p:nvPr/>
              </p:nvSpPr>
              <p:spPr bwMode="auto">
                <a:xfrm>
                  <a:off x="4018182" y="4105830"/>
                  <a:ext cx="36512" cy="77787"/>
                </a:xfrm>
                <a:custGeom>
                  <a:avLst/>
                  <a:gdLst>
                    <a:gd name="T0" fmla="*/ 1 w 15"/>
                    <a:gd name="T1" fmla="*/ 3 h 31"/>
                    <a:gd name="T2" fmla="*/ 12 w 15"/>
                    <a:gd name="T3" fmla="*/ 30 h 31"/>
                    <a:gd name="T4" fmla="*/ 14 w 15"/>
                    <a:gd name="T5" fmla="*/ 29 h 31"/>
                    <a:gd name="T6" fmla="*/ 2 w 15"/>
                    <a:gd name="T7" fmla="*/ 2 h 31"/>
                    <a:gd name="T8" fmla="*/ 1 w 15"/>
                    <a:gd name="T9" fmla="*/ 3 h 31"/>
                  </a:gdLst>
                  <a:ahLst/>
                  <a:cxnLst>
                    <a:cxn ang="0">
                      <a:pos x="T0" y="T1"/>
                    </a:cxn>
                    <a:cxn ang="0">
                      <a:pos x="T2" y="T3"/>
                    </a:cxn>
                    <a:cxn ang="0">
                      <a:pos x="T4" y="T5"/>
                    </a:cxn>
                    <a:cxn ang="0">
                      <a:pos x="T6" y="T7"/>
                    </a:cxn>
                    <a:cxn ang="0">
                      <a:pos x="T8" y="T9"/>
                    </a:cxn>
                  </a:cxnLst>
                  <a:rect l="0" t="0" r="r" b="b"/>
                  <a:pathLst>
                    <a:path w="15" h="31">
                      <a:moveTo>
                        <a:pt x="1" y="3"/>
                      </a:moveTo>
                      <a:cubicBezTo>
                        <a:pt x="4" y="12"/>
                        <a:pt x="8" y="21"/>
                        <a:pt x="12" y="30"/>
                      </a:cubicBezTo>
                      <a:cubicBezTo>
                        <a:pt x="13" y="31"/>
                        <a:pt x="15" y="30"/>
                        <a:pt x="14" y="29"/>
                      </a:cubicBezTo>
                      <a:cubicBezTo>
                        <a:pt x="10" y="20"/>
                        <a:pt x="6" y="11"/>
                        <a:pt x="2" y="2"/>
                      </a:cubicBezTo>
                      <a:cubicBezTo>
                        <a:pt x="2" y="0"/>
                        <a:pt x="0" y="1"/>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2" name="Freeform 12"/>
                <p:cNvSpPr>
                  <a:spLocks/>
                </p:cNvSpPr>
                <p:nvPr/>
              </p:nvSpPr>
              <p:spPr bwMode="auto">
                <a:xfrm>
                  <a:off x="4022944" y="4101068"/>
                  <a:ext cx="74612" cy="50800"/>
                </a:xfrm>
                <a:custGeom>
                  <a:avLst/>
                  <a:gdLst>
                    <a:gd name="T0" fmla="*/ 1 w 30"/>
                    <a:gd name="T1" fmla="*/ 2 h 20"/>
                    <a:gd name="T2" fmla="*/ 28 w 30"/>
                    <a:gd name="T3" fmla="*/ 19 h 20"/>
                    <a:gd name="T4" fmla="*/ 29 w 30"/>
                    <a:gd name="T5" fmla="*/ 17 h 20"/>
                    <a:gd name="T6" fmla="*/ 2 w 30"/>
                    <a:gd name="T7" fmla="*/ 0 h 20"/>
                    <a:gd name="T8" fmla="*/ 1 w 30"/>
                    <a:gd name="T9" fmla="*/ 2 h 20"/>
                  </a:gdLst>
                  <a:ahLst/>
                  <a:cxnLst>
                    <a:cxn ang="0">
                      <a:pos x="T0" y="T1"/>
                    </a:cxn>
                    <a:cxn ang="0">
                      <a:pos x="T2" y="T3"/>
                    </a:cxn>
                    <a:cxn ang="0">
                      <a:pos x="T4" y="T5"/>
                    </a:cxn>
                    <a:cxn ang="0">
                      <a:pos x="T6" y="T7"/>
                    </a:cxn>
                    <a:cxn ang="0">
                      <a:pos x="T8" y="T9"/>
                    </a:cxn>
                  </a:cxnLst>
                  <a:rect l="0" t="0" r="r" b="b"/>
                  <a:pathLst>
                    <a:path w="30" h="20">
                      <a:moveTo>
                        <a:pt x="1" y="2"/>
                      </a:moveTo>
                      <a:cubicBezTo>
                        <a:pt x="10" y="8"/>
                        <a:pt x="19" y="14"/>
                        <a:pt x="28" y="19"/>
                      </a:cubicBezTo>
                      <a:cubicBezTo>
                        <a:pt x="29" y="20"/>
                        <a:pt x="30" y="18"/>
                        <a:pt x="29" y="17"/>
                      </a:cubicBezTo>
                      <a:cubicBezTo>
                        <a:pt x="20" y="12"/>
                        <a:pt x="11" y="6"/>
                        <a:pt x="2" y="0"/>
                      </a:cubicBezTo>
                      <a:cubicBezTo>
                        <a:pt x="1" y="0"/>
                        <a:pt x="0" y="2"/>
                        <a:pt x="1"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3" name="Freeform 13"/>
                <p:cNvSpPr>
                  <a:spLocks/>
                </p:cNvSpPr>
                <p:nvPr/>
              </p:nvSpPr>
              <p:spPr bwMode="auto">
                <a:xfrm>
                  <a:off x="4027707" y="4085193"/>
                  <a:ext cx="74612" cy="28575"/>
                </a:xfrm>
                <a:custGeom>
                  <a:avLst/>
                  <a:gdLst>
                    <a:gd name="T0" fmla="*/ 1 w 30"/>
                    <a:gd name="T1" fmla="*/ 3 h 11"/>
                    <a:gd name="T2" fmla="*/ 28 w 30"/>
                    <a:gd name="T3" fmla="*/ 10 h 11"/>
                    <a:gd name="T4" fmla="*/ 29 w 30"/>
                    <a:gd name="T5" fmla="*/ 8 h 11"/>
                    <a:gd name="T6" fmla="*/ 2 w 30"/>
                    <a:gd name="T7" fmla="*/ 1 h 11"/>
                    <a:gd name="T8" fmla="*/ 1 w 30"/>
                    <a:gd name="T9" fmla="*/ 3 h 11"/>
                  </a:gdLst>
                  <a:ahLst/>
                  <a:cxnLst>
                    <a:cxn ang="0">
                      <a:pos x="T0" y="T1"/>
                    </a:cxn>
                    <a:cxn ang="0">
                      <a:pos x="T2" y="T3"/>
                    </a:cxn>
                    <a:cxn ang="0">
                      <a:pos x="T4" y="T5"/>
                    </a:cxn>
                    <a:cxn ang="0">
                      <a:pos x="T6" y="T7"/>
                    </a:cxn>
                    <a:cxn ang="0">
                      <a:pos x="T8" y="T9"/>
                    </a:cxn>
                  </a:cxnLst>
                  <a:rect l="0" t="0" r="r" b="b"/>
                  <a:pathLst>
                    <a:path w="30" h="11">
                      <a:moveTo>
                        <a:pt x="1" y="3"/>
                      </a:moveTo>
                      <a:cubicBezTo>
                        <a:pt x="10" y="6"/>
                        <a:pt x="19" y="8"/>
                        <a:pt x="28" y="10"/>
                      </a:cubicBezTo>
                      <a:cubicBezTo>
                        <a:pt x="30" y="11"/>
                        <a:pt x="30" y="9"/>
                        <a:pt x="29" y="8"/>
                      </a:cubicBezTo>
                      <a:cubicBezTo>
                        <a:pt x="20" y="6"/>
                        <a:pt x="11" y="3"/>
                        <a:pt x="2" y="1"/>
                      </a:cubicBezTo>
                      <a:cubicBezTo>
                        <a:pt x="0" y="0"/>
                        <a:pt x="0" y="3"/>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4" name="Freeform 14"/>
                <p:cNvSpPr>
                  <a:spLocks/>
                </p:cNvSpPr>
                <p:nvPr/>
              </p:nvSpPr>
              <p:spPr bwMode="auto">
                <a:xfrm>
                  <a:off x="4027707" y="4053443"/>
                  <a:ext cx="85725" cy="25400"/>
                </a:xfrm>
                <a:custGeom>
                  <a:avLst/>
                  <a:gdLst>
                    <a:gd name="T0" fmla="*/ 2 w 34"/>
                    <a:gd name="T1" fmla="*/ 10 h 10"/>
                    <a:gd name="T2" fmla="*/ 32 w 34"/>
                    <a:gd name="T3" fmla="*/ 3 h 10"/>
                    <a:gd name="T4" fmla="*/ 32 w 34"/>
                    <a:gd name="T5" fmla="*/ 1 h 10"/>
                    <a:gd name="T6" fmla="*/ 2 w 34"/>
                    <a:gd name="T7" fmla="*/ 8 h 10"/>
                    <a:gd name="T8" fmla="*/ 2 w 34"/>
                    <a:gd name="T9" fmla="*/ 10 h 10"/>
                  </a:gdLst>
                  <a:ahLst/>
                  <a:cxnLst>
                    <a:cxn ang="0">
                      <a:pos x="T0" y="T1"/>
                    </a:cxn>
                    <a:cxn ang="0">
                      <a:pos x="T2" y="T3"/>
                    </a:cxn>
                    <a:cxn ang="0">
                      <a:pos x="T4" y="T5"/>
                    </a:cxn>
                    <a:cxn ang="0">
                      <a:pos x="T6" y="T7"/>
                    </a:cxn>
                    <a:cxn ang="0">
                      <a:pos x="T8" y="T9"/>
                    </a:cxn>
                  </a:cxnLst>
                  <a:rect l="0" t="0" r="r" b="b"/>
                  <a:pathLst>
                    <a:path w="34" h="10">
                      <a:moveTo>
                        <a:pt x="2" y="10"/>
                      </a:moveTo>
                      <a:cubicBezTo>
                        <a:pt x="12" y="8"/>
                        <a:pt x="22" y="5"/>
                        <a:pt x="32" y="3"/>
                      </a:cubicBezTo>
                      <a:cubicBezTo>
                        <a:pt x="34" y="2"/>
                        <a:pt x="33" y="0"/>
                        <a:pt x="32" y="1"/>
                      </a:cubicBezTo>
                      <a:cubicBezTo>
                        <a:pt x="22" y="3"/>
                        <a:pt x="12" y="5"/>
                        <a:pt x="2" y="8"/>
                      </a:cubicBezTo>
                      <a:cubicBezTo>
                        <a:pt x="0" y="8"/>
                        <a:pt x="1" y="10"/>
                        <a:pt x="2" y="1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5" name="Freeform 15"/>
                <p:cNvSpPr>
                  <a:spLocks/>
                </p:cNvSpPr>
                <p:nvPr/>
              </p:nvSpPr>
              <p:spPr bwMode="auto">
                <a:xfrm>
                  <a:off x="4024532" y="3985180"/>
                  <a:ext cx="50800" cy="80962"/>
                </a:xfrm>
                <a:custGeom>
                  <a:avLst/>
                  <a:gdLst>
                    <a:gd name="T0" fmla="*/ 2 w 20"/>
                    <a:gd name="T1" fmla="*/ 30 h 32"/>
                    <a:gd name="T2" fmla="*/ 19 w 20"/>
                    <a:gd name="T3" fmla="*/ 2 h 32"/>
                    <a:gd name="T4" fmla="*/ 17 w 20"/>
                    <a:gd name="T5" fmla="*/ 1 h 32"/>
                    <a:gd name="T6" fmla="*/ 0 w 20"/>
                    <a:gd name="T7" fmla="*/ 29 h 32"/>
                    <a:gd name="T8" fmla="*/ 2 w 20"/>
                    <a:gd name="T9" fmla="*/ 30 h 32"/>
                  </a:gdLst>
                  <a:ahLst/>
                  <a:cxnLst>
                    <a:cxn ang="0">
                      <a:pos x="T0" y="T1"/>
                    </a:cxn>
                    <a:cxn ang="0">
                      <a:pos x="T2" y="T3"/>
                    </a:cxn>
                    <a:cxn ang="0">
                      <a:pos x="T4" y="T5"/>
                    </a:cxn>
                    <a:cxn ang="0">
                      <a:pos x="T6" y="T7"/>
                    </a:cxn>
                    <a:cxn ang="0">
                      <a:pos x="T8" y="T9"/>
                    </a:cxn>
                  </a:cxnLst>
                  <a:rect l="0" t="0" r="r" b="b"/>
                  <a:pathLst>
                    <a:path w="20" h="32">
                      <a:moveTo>
                        <a:pt x="2" y="30"/>
                      </a:moveTo>
                      <a:cubicBezTo>
                        <a:pt x="8" y="21"/>
                        <a:pt x="14" y="12"/>
                        <a:pt x="19" y="2"/>
                      </a:cubicBezTo>
                      <a:cubicBezTo>
                        <a:pt x="20" y="1"/>
                        <a:pt x="18" y="0"/>
                        <a:pt x="17" y="1"/>
                      </a:cubicBezTo>
                      <a:cubicBezTo>
                        <a:pt x="12" y="11"/>
                        <a:pt x="6" y="20"/>
                        <a:pt x="0" y="29"/>
                      </a:cubicBezTo>
                      <a:cubicBezTo>
                        <a:pt x="0" y="30"/>
                        <a:pt x="2" y="32"/>
                        <a:pt x="2" y="3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6" name="Freeform 16"/>
                <p:cNvSpPr>
                  <a:spLocks/>
                </p:cNvSpPr>
                <p:nvPr/>
              </p:nvSpPr>
              <p:spPr bwMode="auto">
                <a:xfrm>
                  <a:off x="4007069" y="3959780"/>
                  <a:ext cx="22225" cy="98425"/>
                </a:xfrm>
                <a:custGeom>
                  <a:avLst/>
                  <a:gdLst>
                    <a:gd name="T0" fmla="*/ 2 w 9"/>
                    <a:gd name="T1" fmla="*/ 37 h 39"/>
                    <a:gd name="T2" fmla="*/ 8 w 9"/>
                    <a:gd name="T3" fmla="*/ 2 h 39"/>
                    <a:gd name="T4" fmla="*/ 6 w 9"/>
                    <a:gd name="T5" fmla="*/ 1 h 39"/>
                    <a:gd name="T6" fmla="*/ 0 w 9"/>
                    <a:gd name="T7" fmla="*/ 37 h 39"/>
                    <a:gd name="T8" fmla="*/ 2 w 9"/>
                    <a:gd name="T9" fmla="*/ 37 h 39"/>
                  </a:gdLst>
                  <a:ahLst/>
                  <a:cxnLst>
                    <a:cxn ang="0">
                      <a:pos x="T0" y="T1"/>
                    </a:cxn>
                    <a:cxn ang="0">
                      <a:pos x="T2" y="T3"/>
                    </a:cxn>
                    <a:cxn ang="0">
                      <a:pos x="T4" y="T5"/>
                    </a:cxn>
                    <a:cxn ang="0">
                      <a:pos x="T6" y="T7"/>
                    </a:cxn>
                    <a:cxn ang="0">
                      <a:pos x="T8" y="T9"/>
                    </a:cxn>
                  </a:cxnLst>
                  <a:rect l="0" t="0" r="r" b="b"/>
                  <a:pathLst>
                    <a:path w="9" h="39">
                      <a:moveTo>
                        <a:pt x="2" y="37"/>
                      </a:moveTo>
                      <a:cubicBezTo>
                        <a:pt x="4" y="25"/>
                        <a:pt x="6" y="14"/>
                        <a:pt x="8" y="2"/>
                      </a:cubicBezTo>
                      <a:cubicBezTo>
                        <a:pt x="9" y="0"/>
                        <a:pt x="7" y="0"/>
                        <a:pt x="6" y="1"/>
                      </a:cubicBezTo>
                      <a:cubicBezTo>
                        <a:pt x="4" y="13"/>
                        <a:pt x="2" y="25"/>
                        <a:pt x="0" y="37"/>
                      </a:cubicBezTo>
                      <a:cubicBezTo>
                        <a:pt x="0" y="38"/>
                        <a:pt x="2" y="39"/>
                        <a:pt x="2" y="37"/>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7" name="Freeform 17"/>
                <p:cNvSpPr>
                  <a:spLocks/>
                </p:cNvSpPr>
                <p:nvPr/>
              </p:nvSpPr>
              <p:spPr bwMode="auto">
                <a:xfrm>
                  <a:off x="3972144" y="3972480"/>
                  <a:ext cx="25400" cy="88900"/>
                </a:xfrm>
                <a:custGeom>
                  <a:avLst/>
                  <a:gdLst>
                    <a:gd name="T0" fmla="*/ 10 w 10"/>
                    <a:gd name="T1" fmla="*/ 33 h 35"/>
                    <a:gd name="T2" fmla="*/ 2 w 10"/>
                    <a:gd name="T3" fmla="*/ 2 h 35"/>
                    <a:gd name="T4" fmla="*/ 0 w 10"/>
                    <a:gd name="T5" fmla="*/ 2 h 35"/>
                    <a:gd name="T6" fmla="*/ 8 w 10"/>
                    <a:gd name="T7" fmla="*/ 34 h 35"/>
                    <a:gd name="T8" fmla="*/ 10 w 10"/>
                    <a:gd name="T9" fmla="*/ 33 h 35"/>
                  </a:gdLst>
                  <a:ahLst/>
                  <a:cxnLst>
                    <a:cxn ang="0">
                      <a:pos x="T0" y="T1"/>
                    </a:cxn>
                    <a:cxn ang="0">
                      <a:pos x="T2" y="T3"/>
                    </a:cxn>
                    <a:cxn ang="0">
                      <a:pos x="T4" y="T5"/>
                    </a:cxn>
                    <a:cxn ang="0">
                      <a:pos x="T6" y="T7"/>
                    </a:cxn>
                    <a:cxn ang="0">
                      <a:pos x="T8" y="T9"/>
                    </a:cxn>
                  </a:cxnLst>
                  <a:rect l="0" t="0" r="r" b="b"/>
                  <a:pathLst>
                    <a:path w="10" h="35">
                      <a:moveTo>
                        <a:pt x="10" y="33"/>
                      </a:moveTo>
                      <a:cubicBezTo>
                        <a:pt x="7" y="23"/>
                        <a:pt x="5" y="12"/>
                        <a:pt x="2" y="2"/>
                      </a:cubicBezTo>
                      <a:cubicBezTo>
                        <a:pt x="2" y="0"/>
                        <a:pt x="0" y="1"/>
                        <a:pt x="0" y="2"/>
                      </a:cubicBezTo>
                      <a:cubicBezTo>
                        <a:pt x="3" y="13"/>
                        <a:pt x="5" y="23"/>
                        <a:pt x="8" y="34"/>
                      </a:cubicBezTo>
                      <a:cubicBezTo>
                        <a:pt x="8" y="35"/>
                        <a:pt x="10" y="34"/>
                        <a:pt x="10" y="3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8" name="Freeform 18"/>
                <p:cNvSpPr>
                  <a:spLocks/>
                </p:cNvSpPr>
                <p:nvPr/>
              </p:nvSpPr>
              <p:spPr bwMode="auto">
                <a:xfrm>
                  <a:off x="3934044" y="4007405"/>
                  <a:ext cx="50800" cy="60325"/>
                </a:xfrm>
                <a:custGeom>
                  <a:avLst/>
                  <a:gdLst>
                    <a:gd name="T0" fmla="*/ 19 w 20"/>
                    <a:gd name="T1" fmla="*/ 21 h 24"/>
                    <a:gd name="T2" fmla="*/ 2 w 20"/>
                    <a:gd name="T3" fmla="*/ 1 h 24"/>
                    <a:gd name="T4" fmla="*/ 1 w 20"/>
                    <a:gd name="T5" fmla="*/ 3 h 24"/>
                    <a:gd name="T6" fmla="*/ 18 w 20"/>
                    <a:gd name="T7" fmla="*/ 22 h 24"/>
                    <a:gd name="T8" fmla="*/ 19 w 20"/>
                    <a:gd name="T9" fmla="*/ 21 h 24"/>
                  </a:gdLst>
                  <a:ahLst/>
                  <a:cxnLst>
                    <a:cxn ang="0">
                      <a:pos x="T0" y="T1"/>
                    </a:cxn>
                    <a:cxn ang="0">
                      <a:pos x="T2" y="T3"/>
                    </a:cxn>
                    <a:cxn ang="0">
                      <a:pos x="T4" y="T5"/>
                    </a:cxn>
                    <a:cxn ang="0">
                      <a:pos x="T6" y="T7"/>
                    </a:cxn>
                    <a:cxn ang="0">
                      <a:pos x="T8" y="T9"/>
                    </a:cxn>
                  </a:cxnLst>
                  <a:rect l="0" t="0" r="r" b="b"/>
                  <a:pathLst>
                    <a:path w="20" h="24">
                      <a:moveTo>
                        <a:pt x="19" y="21"/>
                      </a:moveTo>
                      <a:cubicBezTo>
                        <a:pt x="14" y="14"/>
                        <a:pt x="8" y="8"/>
                        <a:pt x="2" y="1"/>
                      </a:cubicBezTo>
                      <a:cubicBezTo>
                        <a:pt x="1" y="0"/>
                        <a:pt x="0" y="2"/>
                        <a:pt x="1" y="3"/>
                      </a:cubicBezTo>
                      <a:cubicBezTo>
                        <a:pt x="6" y="9"/>
                        <a:pt x="12" y="16"/>
                        <a:pt x="18" y="22"/>
                      </a:cubicBezTo>
                      <a:cubicBezTo>
                        <a:pt x="19" y="24"/>
                        <a:pt x="20" y="22"/>
                        <a:pt x="19" y="2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9" name="Freeform 19"/>
                <p:cNvSpPr>
                  <a:spLocks/>
                </p:cNvSpPr>
                <p:nvPr/>
              </p:nvSpPr>
              <p:spPr bwMode="auto">
                <a:xfrm>
                  <a:off x="3908644" y="4040743"/>
                  <a:ext cx="71437" cy="38100"/>
                </a:xfrm>
                <a:custGeom>
                  <a:avLst/>
                  <a:gdLst>
                    <a:gd name="T0" fmla="*/ 27 w 28"/>
                    <a:gd name="T1" fmla="*/ 13 h 15"/>
                    <a:gd name="T2" fmla="*/ 3 w 28"/>
                    <a:gd name="T3" fmla="*/ 0 h 15"/>
                    <a:gd name="T4" fmla="*/ 2 w 28"/>
                    <a:gd name="T5" fmla="*/ 2 h 15"/>
                    <a:gd name="T6" fmla="*/ 26 w 28"/>
                    <a:gd name="T7" fmla="*/ 15 h 15"/>
                    <a:gd name="T8" fmla="*/ 27 w 28"/>
                    <a:gd name="T9" fmla="*/ 13 h 15"/>
                  </a:gdLst>
                  <a:ahLst/>
                  <a:cxnLst>
                    <a:cxn ang="0">
                      <a:pos x="T0" y="T1"/>
                    </a:cxn>
                    <a:cxn ang="0">
                      <a:pos x="T2" y="T3"/>
                    </a:cxn>
                    <a:cxn ang="0">
                      <a:pos x="T4" y="T5"/>
                    </a:cxn>
                    <a:cxn ang="0">
                      <a:pos x="T6" y="T7"/>
                    </a:cxn>
                    <a:cxn ang="0">
                      <a:pos x="T8" y="T9"/>
                    </a:cxn>
                  </a:cxnLst>
                  <a:rect l="0" t="0" r="r" b="b"/>
                  <a:pathLst>
                    <a:path w="28" h="15">
                      <a:moveTo>
                        <a:pt x="27" y="13"/>
                      </a:moveTo>
                      <a:cubicBezTo>
                        <a:pt x="19" y="8"/>
                        <a:pt x="11" y="4"/>
                        <a:pt x="3" y="0"/>
                      </a:cubicBezTo>
                      <a:cubicBezTo>
                        <a:pt x="2" y="0"/>
                        <a:pt x="0" y="2"/>
                        <a:pt x="2" y="2"/>
                      </a:cubicBezTo>
                      <a:cubicBezTo>
                        <a:pt x="10" y="6"/>
                        <a:pt x="18" y="10"/>
                        <a:pt x="26" y="15"/>
                      </a:cubicBezTo>
                      <a:cubicBezTo>
                        <a:pt x="27" y="15"/>
                        <a:pt x="28" y="13"/>
                        <a:pt x="27" y="1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0" name="Freeform 20"/>
                <p:cNvSpPr>
                  <a:spLocks/>
                </p:cNvSpPr>
                <p:nvPr/>
              </p:nvSpPr>
              <p:spPr bwMode="auto">
                <a:xfrm>
                  <a:off x="3902294" y="4085193"/>
                  <a:ext cx="77787" cy="28575"/>
                </a:xfrm>
                <a:custGeom>
                  <a:avLst/>
                  <a:gdLst>
                    <a:gd name="T0" fmla="*/ 29 w 31"/>
                    <a:gd name="T1" fmla="*/ 0 h 11"/>
                    <a:gd name="T2" fmla="*/ 1 w 31"/>
                    <a:gd name="T3" fmla="*/ 8 h 11"/>
                    <a:gd name="T4" fmla="*/ 2 w 31"/>
                    <a:gd name="T5" fmla="*/ 10 h 11"/>
                    <a:gd name="T6" fmla="*/ 29 w 31"/>
                    <a:gd name="T7" fmla="*/ 3 h 11"/>
                    <a:gd name="T8" fmla="*/ 29 w 31"/>
                    <a:gd name="T9" fmla="*/ 0 h 11"/>
                  </a:gdLst>
                  <a:ahLst/>
                  <a:cxnLst>
                    <a:cxn ang="0">
                      <a:pos x="T0" y="T1"/>
                    </a:cxn>
                    <a:cxn ang="0">
                      <a:pos x="T2" y="T3"/>
                    </a:cxn>
                    <a:cxn ang="0">
                      <a:pos x="T4" y="T5"/>
                    </a:cxn>
                    <a:cxn ang="0">
                      <a:pos x="T6" y="T7"/>
                    </a:cxn>
                    <a:cxn ang="0">
                      <a:pos x="T8" y="T9"/>
                    </a:cxn>
                  </a:cxnLst>
                  <a:rect l="0" t="0" r="r" b="b"/>
                  <a:pathLst>
                    <a:path w="31" h="11">
                      <a:moveTo>
                        <a:pt x="29" y="0"/>
                      </a:moveTo>
                      <a:cubicBezTo>
                        <a:pt x="20" y="3"/>
                        <a:pt x="11" y="5"/>
                        <a:pt x="1" y="8"/>
                      </a:cubicBezTo>
                      <a:cubicBezTo>
                        <a:pt x="0" y="8"/>
                        <a:pt x="1" y="11"/>
                        <a:pt x="2" y="10"/>
                      </a:cubicBezTo>
                      <a:cubicBezTo>
                        <a:pt x="11" y="8"/>
                        <a:pt x="20" y="5"/>
                        <a:pt x="29" y="3"/>
                      </a:cubicBezTo>
                      <a:cubicBezTo>
                        <a:pt x="31" y="2"/>
                        <a:pt x="30" y="0"/>
                        <a:pt x="29"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1" name="Freeform 21"/>
                <p:cNvSpPr>
                  <a:spLocks/>
                </p:cNvSpPr>
                <p:nvPr/>
              </p:nvSpPr>
              <p:spPr bwMode="auto">
                <a:xfrm>
                  <a:off x="3919757" y="4096305"/>
                  <a:ext cx="68262" cy="47625"/>
                </a:xfrm>
                <a:custGeom>
                  <a:avLst/>
                  <a:gdLst>
                    <a:gd name="T0" fmla="*/ 24 w 27"/>
                    <a:gd name="T1" fmla="*/ 0 h 19"/>
                    <a:gd name="T2" fmla="*/ 1 w 27"/>
                    <a:gd name="T3" fmla="*/ 16 h 19"/>
                    <a:gd name="T4" fmla="*/ 2 w 27"/>
                    <a:gd name="T5" fmla="*/ 18 h 19"/>
                    <a:gd name="T6" fmla="*/ 26 w 27"/>
                    <a:gd name="T7" fmla="*/ 2 h 19"/>
                    <a:gd name="T8" fmla="*/ 24 w 27"/>
                    <a:gd name="T9" fmla="*/ 0 h 19"/>
                  </a:gdLst>
                  <a:ahLst/>
                  <a:cxnLst>
                    <a:cxn ang="0">
                      <a:pos x="T0" y="T1"/>
                    </a:cxn>
                    <a:cxn ang="0">
                      <a:pos x="T2" y="T3"/>
                    </a:cxn>
                    <a:cxn ang="0">
                      <a:pos x="T4" y="T5"/>
                    </a:cxn>
                    <a:cxn ang="0">
                      <a:pos x="T6" y="T7"/>
                    </a:cxn>
                    <a:cxn ang="0">
                      <a:pos x="T8" y="T9"/>
                    </a:cxn>
                  </a:cxnLst>
                  <a:rect l="0" t="0" r="r" b="b"/>
                  <a:pathLst>
                    <a:path w="27" h="19">
                      <a:moveTo>
                        <a:pt x="24" y="0"/>
                      </a:moveTo>
                      <a:cubicBezTo>
                        <a:pt x="17" y="6"/>
                        <a:pt x="9" y="11"/>
                        <a:pt x="1" y="16"/>
                      </a:cubicBezTo>
                      <a:cubicBezTo>
                        <a:pt x="0" y="17"/>
                        <a:pt x="1" y="19"/>
                        <a:pt x="2" y="18"/>
                      </a:cubicBezTo>
                      <a:cubicBezTo>
                        <a:pt x="10" y="13"/>
                        <a:pt x="18" y="8"/>
                        <a:pt x="26" y="2"/>
                      </a:cubicBezTo>
                      <a:cubicBezTo>
                        <a:pt x="27" y="2"/>
                        <a:pt x="26" y="0"/>
                        <a:pt x="24"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2" name="Freeform 22"/>
                <p:cNvSpPr>
                  <a:spLocks/>
                </p:cNvSpPr>
                <p:nvPr/>
              </p:nvSpPr>
              <p:spPr bwMode="auto">
                <a:xfrm>
                  <a:off x="3946744" y="4104243"/>
                  <a:ext cx="50800" cy="53975"/>
                </a:xfrm>
                <a:custGeom>
                  <a:avLst/>
                  <a:gdLst>
                    <a:gd name="T0" fmla="*/ 17 w 20"/>
                    <a:gd name="T1" fmla="*/ 1 h 22"/>
                    <a:gd name="T2" fmla="*/ 1 w 20"/>
                    <a:gd name="T3" fmla="*/ 19 h 22"/>
                    <a:gd name="T4" fmla="*/ 2 w 20"/>
                    <a:gd name="T5" fmla="*/ 21 h 22"/>
                    <a:gd name="T6" fmla="*/ 19 w 20"/>
                    <a:gd name="T7" fmla="*/ 3 h 22"/>
                    <a:gd name="T8" fmla="*/ 17 w 20"/>
                    <a:gd name="T9" fmla="*/ 1 h 22"/>
                  </a:gdLst>
                  <a:ahLst/>
                  <a:cxnLst>
                    <a:cxn ang="0">
                      <a:pos x="T0" y="T1"/>
                    </a:cxn>
                    <a:cxn ang="0">
                      <a:pos x="T2" y="T3"/>
                    </a:cxn>
                    <a:cxn ang="0">
                      <a:pos x="T4" y="T5"/>
                    </a:cxn>
                    <a:cxn ang="0">
                      <a:pos x="T6" y="T7"/>
                    </a:cxn>
                    <a:cxn ang="0">
                      <a:pos x="T8" y="T9"/>
                    </a:cxn>
                  </a:cxnLst>
                  <a:rect l="0" t="0" r="r" b="b"/>
                  <a:pathLst>
                    <a:path w="20" h="22">
                      <a:moveTo>
                        <a:pt x="17" y="1"/>
                      </a:moveTo>
                      <a:cubicBezTo>
                        <a:pt x="12" y="7"/>
                        <a:pt x="6" y="13"/>
                        <a:pt x="1" y="19"/>
                      </a:cubicBezTo>
                      <a:cubicBezTo>
                        <a:pt x="0" y="20"/>
                        <a:pt x="1" y="22"/>
                        <a:pt x="2" y="21"/>
                      </a:cubicBezTo>
                      <a:cubicBezTo>
                        <a:pt x="8" y="15"/>
                        <a:pt x="13" y="9"/>
                        <a:pt x="19" y="3"/>
                      </a:cubicBezTo>
                      <a:cubicBezTo>
                        <a:pt x="20" y="2"/>
                        <a:pt x="18" y="0"/>
                        <a:pt x="17"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3" name="Freeform 23"/>
                <p:cNvSpPr>
                  <a:spLocks/>
                </p:cNvSpPr>
                <p:nvPr/>
              </p:nvSpPr>
              <p:spPr bwMode="auto">
                <a:xfrm>
                  <a:off x="3988019" y="4110593"/>
                  <a:ext cx="19050" cy="68262"/>
                </a:xfrm>
                <a:custGeom>
                  <a:avLst/>
                  <a:gdLst>
                    <a:gd name="T0" fmla="*/ 5 w 8"/>
                    <a:gd name="T1" fmla="*/ 1 h 27"/>
                    <a:gd name="T2" fmla="*/ 0 w 8"/>
                    <a:gd name="T3" fmla="*/ 25 h 27"/>
                    <a:gd name="T4" fmla="*/ 3 w 8"/>
                    <a:gd name="T5" fmla="*/ 26 h 27"/>
                    <a:gd name="T6" fmla="*/ 8 w 8"/>
                    <a:gd name="T7" fmla="*/ 2 h 27"/>
                    <a:gd name="T8" fmla="*/ 5 w 8"/>
                    <a:gd name="T9" fmla="*/ 1 h 27"/>
                  </a:gdLst>
                  <a:ahLst/>
                  <a:cxnLst>
                    <a:cxn ang="0">
                      <a:pos x="T0" y="T1"/>
                    </a:cxn>
                    <a:cxn ang="0">
                      <a:pos x="T2" y="T3"/>
                    </a:cxn>
                    <a:cxn ang="0">
                      <a:pos x="T4" y="T5"/>
                    </a:cxn>
                    <a:cxn ang="0">
                      <a:pos x="T6" y="T7"/>
                    </a:cxn>
                    <a:cxn ang="0">
                      <a:pos x="T8" y="T9"/>
                    </a:cxn>
                  </a:cxnLst>
                  <a:rect l="0" t="0" r="r" b="b"/>
                  <a:pathLst>
                    <a:path w="8" h="27">
                      <a:moveTo>
                        <a:pt x="5" y="1"/>
                      </a:moveTo>
                      <a:cubicBezTo>
                        <a:pt x="4" y="9"/>
                        <a:pt x="2" y="17"/>
                        <a:pt x="0" y="25"/>
                      </a:cubicBezTo>
                      <a:cubicBezTo>
                        <a:pt x="0" y="27"/>
                        <a:pt x="2" y="27"/>
                        <a:pt x="3" y="26"/>
                      </a:cubicBezTo>
                      <a:cubicBezTo>
                        <a:pt x="4" y="18"/>
                        <a:pt x="6" y="10"/>
                        <a:pt x="8" y="2"/>
                      </a:cubicBezTo>
                      <a:cubicBezTo>
                        <a:pt x="8" y="0"/>
                        <a:pt x="6" y="0"/>
                        <a:pt x="5"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4" name="Freeform 24"/>
                <p:cNvSpPr>
                  <a:spLocks/>
                </p:cNvSpPr>
                <p:nvPr/>
              </p:nvSpPr>
              <p:spPr bwMode="auto">
                <a:xfrm>
                  <a:off x="4010244" y="4105830"/>
                  <a:ext cx="19050" cy="76200"/>
                </a:xfrm>
                <a:custGeom>
                  <a:avLst/>
                  <a:gdLst>
                    <a:gd name="T0" fmla="*/ 0 w 8"/>
                    <a:gd name="T1" fmla="*/ 2 h 30"/>
                    <a:gd name="T2" fmla="*/ 6 w 8"/>
                    <a:gd name="T3" fmla="*/ 28 h 30"/>
                    <a:gd name="T4" fmla="*/ 8 w 8"/>
                    <a:gd name="T5" fmla="*/ 27 h 30"/>
                    <a:gd name="T6" fmla="*/ 3 w 8"/>
                    <a:gd name="T7" fmla="*/ 1 h 30"/>
                    <a:gd name="T8" fmla="*/ 0 w 8"/>
                    <a:gd name="T9" fmla="*/ 2 h 30"/>
                  </a:gdLst>
                  <a:ahLst/>
                  <a:cxnLst>
                    <a:cxn ang="0">
                      <a:pos x="T0" y="T1"/>
                    </a:cxn>
                    <a:cxn ang="0">
                      <a:pos x="T2" y="T3"/>
                    </a:cxn>
                    <a:cxn ang="0">
                      <a:pos x="T4" y="T5"/>
                    </a:cxn>
                    <a:cxn ang="0">
                      <a:pos x="T6" y="T7"/>
                    </a:cxn>
                    <a:cxn ang="0">
                      <a:pos x="T8" y="T9"/>
                    </a:cxn>
                  </a:cxnLst>
                  <a:rect l="0" t="0" r="r" b="b"/>
                  <a:pathLst>
                    <a:path w="8" h="30">
                      <a:moveTo>
                        <a:pt x="0" y="2"/>
                      </a:moveTo>
                      <a:cubicBezTo>
                        <a:pt x="2" y="11"/>
                        <a:pt x="4" y="19"/>
                        <a:pt x="6" y="28"/>
                      </a:cubicBezTo>
                      <a:cubicBezTo>
                        <a:pt x="6" y="30"/>
                        <a:pt x="8" y="29"/>
                        <a:pt x="8" y="27"/>
                      </a:cubicBezTo>
                      <a:cubicBezTo>
                        <a:pt x="6" y="19"/>
                        <a:pt x="4" y="10"/>
                        <a:pt x="3" y="1"/>
                      </a:cubicBezTo>
                      <a:cubicBezTo>
                        <a:pt x="2" y="0"/>
                        <a:pt x="0" y="0"/>
                        <a:pt x="0"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5" name="Freeform 25"/>
                <p:cNvSpPr>
                  <a:spLocks/>
                </p:cNvSpPr>
                <p:nvPr/>
              </p:nvSpPr>
              <p:spPr bwMode="auto">
                <a:xfrm>
                  <a:off x="4062632" y="3966130"/>
                  <a:ext cx="30162" cy="30162"/>
                </a:xfrm>
                <a:custGeom>
                  <a:avLst/>
                  <a:gdLst>
                    <a:gd name="T0" fmla="*/ 7 w 12"/>
                    <a:gd name="T1" fmla="*/ 11 h 12"/>
                    <a:gd name="T2" fmla="*/ 1 w 12"/>
                    <a:gd name="T3" fmla="*/ 7 h 12"/>
                    <a:gd name="T4" fmla="*/ 4 w 12"/>
                    <a:gd name="T5" fmla="*/ 0 h 12"/>
                    <a:gd name="T6" fmla="*/ 11 w 12"/>
                    <a:gd name="T7" fmla="*/ 4 h 12"/>
                    <a:gd name="T8" fmla="*/ 7 w 12"/>
                    <a:gd name="T9" fmla="*/ 11 h 12"/>
                  </a:gdLst>
                  <a:ahLst/>
                  <a:cxnLst>
                    <a:cxn ang="0">
                      <a:pos x="T0" y="T1"/>
                    </a:cxn>
                    <a:cxn ang="0">
                      <a:pos x="T2" y="T3"/>
                    </a:cxn>
                    <a:cxn ang="0">
                      <a:pos x="T4" y="T5"/>
                    </a:cxn>
                    <a:cxn ang="0">
                      <a:pos x="T6" y="T7"/>
                    </a:cxn>
                    <a:cxn ang="0">
                      <a:pos x="T8" y="T9"/>
                    </a:cxn>
                  </a:cxnLst>
                  <a:rect l="0" t="0" r="r" b="b"/>
                  <a:pathLst>
                    <a:path w="12" h="12">
                      <a:moveTo>
                        <a:pt x="7" y="11"/>
                      </a:moveTo>
                      <a:cubicBezTo>
                        <a:pt x="4" y="12"/>
                        <a:pt x="1" y="10"/>
                        <a:pt x="1" y="7"/>
                      </a:cubicBezTo>
                      <a:cubicBezTo>
                        <a:pt x="0" y="4"/>
                        <a:pt x="2" y="1"/>
                        <a:pt x="4" y="0"/>
                      </a:cubicBezTo>
                      <a:cubicBezTo>
                        <a:pt x="7" y="0"/>
                        <a:pt x="10" y="1"/>
                        <a:pt x="11" y="4"/>
                      </a:cubicBezTo>
                      <a:cubicBezTo>
                        <a:pt x="12" y="7"/>
                        <a:pt x="10" y="10"/>
                        <a:pt x="7" y="11"/>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6" name="Freeform 26"/>
                <p:cNvSpPr>
                  <a:spLocks/>
                </p:cNvSpPr>
                <p:nvPr/>
              </p:nvSpPr>
              <p:spPr bwMode="auto">
                <a:xfrm>
                  <a:off x="4095969" y="4040743"/>
                  <a:ext cx="31750" cy="30162"/>
                </a:xfrm>
                <a:custGeom>
                  <a:avLst/>
                  <a:gdLst>
                    <a:gd name="T0" fmla="*/ 8 w 13"/>
                    <a:gd name="T1" fmla="*/ 12 h 12"/>
                    <a:gd name="T2" fmla="*/ 12 w 13"/>
                    <a:gd name="T3" fmla="*/ 5 h 12"/>
                    <a:gd name="T4" fmla="*/ 5 w 13"/>
                    <a:gd name="T5" fmla="*/ 1 h 12"/>
                    <a:gd name="T6" fmla="*/ 1 w 13"/>
                    <a:gd name="T7" fmla="*/ 8 h 12"/>
                    <a:gd name="T8" fmla="*/ 8 w 13"/>
                    <a:gd name="T9" fmla="*/ 12 h 12"/>
                  </a:gdLst>
                  <a:ahLst/>
                  <a:cxnLst>
                    <a:cxn ang="0">
                      <a:pos x="T0" y="T1"/>
                    </a:cxn>
                    <a:cxn ang="0">
                      <a:pos x="T2" y="T3"/>
                    </a:cxn>
                    <a:cxn ang="0">
                      <a:pos x="T4" y="T5"/>
                    </a:cxn>
                    <a:cxn ang="0">
                      <a:pos x="T6" y="T7"/>
                    </a:cxn>
                    <a:cxn ang="0">
                      <a:pos x="T8" y="T9"/>
                    </a:cxn>
                  </a:cxnLst>
                  <a:rect l="0" t="0" r="r" b="b"/>
                  <a:pathLst>
                    <a:path w="13" h="12">
                      <a:moveTo>
                        <a:pt x="8" y="12"/>
                      </a:moveTo>
                      <a:cubicBezTo>
                        <a:pt x="11" y="11"/>
                        <a:pt x="13" y="8"/>
                        <a:pt x="12" y="5"/>
                      </a:cubicBezTo>
                      <a:cubicBezTo>
                        <a:pt x="11" y="2"/>
                        <a:pt x="8" y="0"/>
                        <a:pt x="5" y="1"/>
                      </a:cubicBezTo>
                      <a:cubicBezTo>
                        <a:pt x="2" y="2"/>
                        <a:pt x="0" y="5"/>
                        <a:pt x="1" y="8"/>
                      </a:cubicBezTo>
                      <a:cubicBezTo>
                        <a:pt x="2" y="11"/>
                        <a:pt x="5" y="12"/>
                        <a:pt x="8" y="12"/>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7" name="Freeform 27"/>
                <p:cNvSpPr>
                  <a:spLocks/>
                </p:cNvSpPr>
                <p:nvPr/>
              </p:nvSpPr>
              <p:spPr bwMode="auto">
                <a:xfrm>
                  <a:off x="4088032" y="4096305"/>
                  <a:ext cx="22225" cy="25400"/>
                </a:xfrm>
                <a:custGeom>
                  <a:avLst/>
                  <a:gdLst>
                    <a:gd name="T0" fmla="*/ 6 w 9"/>
                    <a:gd name="T1" fmla="*/ 10 h 10"/>
                    <a:gd name="T2" fmla="*/ 9 w 9"/>
                    <a:gd name="T3" fmla="*/ 4 h 10"/>
                    <a:gd name="T4" fmla="*/ 3 w 9"/>
                    <a:gd name="T5" fmla="*/ 1 h 10"/>
                    <a:gd name="T6" fmla="*/ 0 w 9"/>
                    <a:gd name="T7" fmla="*/ 7 h 10"/>
                    <a:gd name="T8" fmla="*/ 6 w 9"/>
                    <a:gd name="T9" fmla="*/ 10 h 10"/>
                  </a:gdLst>
                  <a:ahLst/>
                  <a:cxnLst>
                    <a:cxn ang="0">
                      <a:pos x="T0" y="T1"/>
                    </a:cxn>
                    <a:cxn ang="0">
                      <a:pos x="T2" y="T3"/>
                    </a:cxn>
                    <a:cxn ang="0">
                      <a:pos x="T4" y="T5"/>
                    </a:cxn>
                    <a:cxn ang="0">
                      <a:pos x="T6" y="T7"/>
                    </a:cxn>
                    <a:cxn ang="0">
                      <a:pos x="T8" y="T9"/>
                    </a:cxn>
                  </a:cxnLst>
                  <a:rect l="0" t="0" r="r" b="b"/>
                  <a:pathLst>
                    <a:path w="9" h="10">
                      <a:moveTo>
                        <a:pt x="6" y="10"/>
                      </a:moveTo>
                      <a:cubicBezTo>
                        <a:pt x="8" y="9"/>
                        <a:pt x="9" y="7"/>
                        <a:pt x="9" y="4"/>
                      </a:cubicBezTo>
                      <a:cubicBezTo>
                        <a:pt x="8" y="2"/>
                        <a:pt x="6" y="0"/>
                        <a:pt x="3" y="1"/>
                      </a:cubicBezTo>
                      <a:cubicBezTo>
                        <a:pt x="1" y="2"/>
                        <a:pt x="0" y="4"/>
                        <a:pt x="0" y="7"/>
                      </a:cubicBezTo>
                      <a:cubicBezTo>
                        <a:pt x="1" y="9"/>
                        <a:pt x="3" y="10"/>
                        <a:pt x="6" y="10"/>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8" name="Freeform 28"/>
                <p:cNvSpPr>
                  <a:spLocks/>
                </p:cNvSpPr>
                <p:nvPr/>
              </p:nvSpPr>
              <p:spPr bwMode="auto">
                <a:xfrm>
                  <a:off x="4080094" y="4134405"/>
                  <a:ext cx="25400" cy="23812"/>
                </a:xfrm>
                <a:custGeom>
                  <a:avLst/>
                  <a:gdLst>
                    <a:gd name="T0" fmla="*/ 6 w 10"/>
                    <a:gd name="T1" fmla="*/ 9 h 10"/>
                    <a:gd name="T2" fmla="*/ 10 w 10"/>
                    <a:gd name="T3" fmla="*/ 4 h 10"/>
                    <a:gd name="T4" fmla="*/ 4 w 10"/>
                    <a:gd name="T5" fmla="*/ 1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9"/>
                        <a:pt x="10" y="6"/>
                        <a:pt x="10" y="4"/>
                      </a:cubicBezTo>
                      <a:cubicBezTo>
                        <a:pt x="9" y="2"/>
                        <a:pt x="7" y="0"/>
                        <a:pt x="4" y="1"/>
                      </a:cubicBezTo>
                      <a:cubicBezTo>
                        <a:pt x="2" y="2"/>
                        <a:pt x="0" y="4"/>
                        <a:pt x="1" y="6"/>
                      </a:cubicBezTo>
                      <a:cubicBezTo>
                        <a:pt x="2" y="9"/>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9" name="Freeform 29"/>
                <p:cNvSpPr>
                  <a:spLocks/>
                </p:cNvSpPr>
                <p:nvPr/>
              </p:nvSpPr>
              <p:spPr bwMode="auto">
                <a:xfrm>
                  <a:off x="4040407" y="4169330"/>
                  <a:ext cx="22225"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7"/>
                        <a:pt x="9" y="5"/>
                        <a:pt x="8" y="3"/>
                      </a:cubicBezTo>
                      <a:cubicBezTo>
                        <a:pt x="8" y="1"/>
                        <a:pt x="5" y="0"/>
                        <a:pt x="3" y="0"/>
                      </a:cubicBezTo>
                      <a:cubicBezTo>
                        <a:pt x="1" y="1"/>
                        <a:pt x="0" y="3"/>
                        <a:pt x="0" y="5"/>
                      </a:cubicBezTo>
                      <a:cubicBezTo>
                        <a:pt x="1" y="7"/>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0" name="Freeform 30"/>
                <p:cNvSpPr>
                  <a:spLocks/>
                </p:cNvSpPr>
                <p:nvPr/>
              </p:nvSpPr>
              <p:spPr bwMode="auto">
                <a:xfrm>
                  <a:off x="4011832" y="4166155"/>
                  <a:ext cx="25400" cy="25400"/>
                </a:xfrm>
                <a:custGeom>
                  <a:avLst/>
                  <a:gdLst>
                    <a:gd name="T0" fmla="*/ 6 w 10"/>
                    <a:gd name="T1" fmla="*/ 9 h 10"/>
                    <a:gd name="T2" fmla="*/ 10 w 10"/>
                    <a:gd name="T3" fmla="*/ 3 h 10"/>
                    <a:gd name="T4" fmla="*/ 4 w 10"/>
                    <a:gd name="T5" fmla="*/ 0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8"/>
                        <a:pt x="10" y="6"/>
                        <a:pt x="10" y="3"/>
                      </a:cubicBezTo>
                      <a:cubicBezTo>
                        <a:pt x="9" y="1"/>
                        <a:pt x="6" y="0"/>
                        <a:pt x="4" y="0"/>
                      </a:cubicBezTo>
                      <a:cubicBezTo>
                        <a:pt x="2" y="1"/>
                        <a:pt x="0" y="3"/>
                        <a:pt x="1" y="6"/>
                      </a:cubicBezTo>
                      <a:cubicBezTo>
                        <a:pt x="1" y="8"/>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1" name="Freeform 31"/>
                <p:cNvSpPr>
                  <a:spLocks/>
                </p:cNvSpPr>
                <p:nvPr/>
              </p:nvSpPr>
              <p:spPr bwMode="auto">
                <a:xfrm>
                  <a:off x="3980082" y="4164568"/>
                  <a:ext cx="22225" cy="22225"/>
                </a:xfrm>
                <a:custGeom>
                  <a:avLst/>
                  <a:gdLst>
                    <a:gd name="T0" fmla="*/ 6 w 9"/>
                    <a:gd name="T1" fmla="*/ 8 h 9"/>
                    <a:gd name="T2" fmla="*/ 8 w 9"/>
                    <a:gd name="T3" fmla="*/ 3 h 9"/>
                    <a:gd name="T4" fmla="*/ 4 w 9"/>
                    <a:gd name="T5" fmla="*/ 1 h 9"/>
                    <a:gd name="T6" fmla="*/ 1 w 9"/>
                    <a:gd name="T7" fmla="*/ 5 h 9"/>
                    <a:gd name="T8" fmla="*/ 6 w 9"/>
                    <a:gd name="T9" fmla="*/ 8 h 9"/>
                  </a:gdLst>
                  <a:ahLst/>
                  <a:cxnLst>
                    <a:cxn ang="0">
                      <a:pos x="T0" y="T1"/>
                    </a:cxn>
                    <a:cxn ang="0">
                      <a:pos x="T2" y="T3"/>
                    </a:cxn>
                    <a:cxn ang="0">
                      <a:pos x="T4" y="T5"/>
                    </a:cxn>
                    <a:cxn ang="0">
                      <a:pos x="T6" y="T7"/>
                    </a:cxn>
                    <a:cxn ang="0">
                      <a:pos x="T8" y="T9"/>
                    </a:cxn>
                  </a:cxnLst>
                  <a:rect l="0" t="0" r="r" b="b"/>
                  <a:pathLst>
                    <a:path w="9" h="9">
                      <a:moveTo>
                        <a:pt x="6" y="8"/>
                      </a:moveTo>
                      <a:cubicBezTo>
                        <a:pt x="8" y="8"/>
                        <a:pt x="9" y="5"/>
                        <a:pt x="8" y="3"/>
                      </a:cubicBezTo>
                      <a:cubicBezTo>
                        <a:pt x="8" y="1"/>
                        <a:pt x="6" y="0"/>
                        <a:pt x="4" y="1"/>
                      </a:cubicBezTo>
                      <a:cubicBezTo>
                        <a:pt x="2" y="1"/>
                        <a:pt x="0" y="3"/>
                        <a:pt x="1" y="5"/>
                      </a:cubicBezTo>
                      <a:cubicBezTo>
                        <a:pt x="1" y="7"/>
                        <a:pt x="4" y="9"/>
                        <a:pt x="6"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2" name="Freeform 32"/>
                <p:cNvSpPr>
                  <a:spLocks/>
                </p:cNvSpPr>
                <p:nvPr/>
              </p:nvSpPr>
              <p:spPr bwMode="auto">
                <a:xfrm>
                  <a:off x="3938807" y="4140755"/>
                  <a:ext cx="23812" cy="25400"/>
                </a:xfrm>
                <a:custGeom>
                  <a:avLst/>
                  <a:gdLst>
                    <a:gd name="T0" fmla="*/ 6 w 9"/>
                    <a:gd name="T1" fmla="*/ 9 h 10"/>
                    <a:gd name="T2" fmla="*/ 9 w 9"/>
                    <a:gd name="T3" fmla="*/ 4 h 10"/>
                    <a:gd name="T4" fmla="*/ 3 w 9"/>
                    <a:gd name="T5" fmla="*/ 1 h 10"/>
                    <a:gd name="T6" fmla="*/ 0 w 9"/>
                    <a:gd name="T7" fmla="*/ 6 h 10"/>
                    <a:gd name="T8" fmla="*/ 6 w 9"/>
                    <a:gd name="T9" fmla="*/ 9 h 10"/>
                  </a:gdLst>
                  <a:ahLst/>
                  <a:cxnLst>
                    <a:cxn ang="0">
                      <a:pos x="T0" y="T1"/>
                    </a:cxn>
                    <a:cxn ang="0">
                      <a:pos x="T2" y="T3"/>
                    </a:cxn>
                    <a:cxn ang="0">
                      <a:pos x="T4" y="T5"/>
                    </a:cxn>
                    <a:cxn ang="0">
                      <a:pos x="T6" y="T7"/>
                    </a:cxn>
                    <a:cxn ang="0">
                      <a:pos x="T8" y="T9"/>
                    </a:cxn>
                  </a:cxnLst>
                  <a:rect l="0" t="0" r="r" b="b"/>
                  <a:pathLst>
                    <a:path w="9" h="10">
                      <a:moveTo>
                        <a:pt x="6" y="9"/>
                      </a:moveTo>
                      <a:cubicBezTo>
                        <a:pt x="8" y="9"/>
                        <a:pt x="9" y="6"/>
                        <a:pt x="9" y="4"/>
                      </a:cubicBezTo>
                      <a:cubicBezTo>
                        <a:pt x="8" y="1"/>
                        <a:pt x="6" y="0"/>
                        <a:pt x="3" y="1"/>
                      </a:cubicBezTo>
                      <a:cubicBezTo>
                        <a:pt x="1" y="1"/>
                        <a:pt x="0" y="4"/>
                        <a:pt x="0" y="6"/>
                      </a:cubicBezTo>
                      <a:cubicBezTo>
                        <a:pt x="1" y="9"/>
                        <a:pt x="3"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3" name="Freeform 33"/>
                <p:cNvSpPr>
                  <a:spLocks/>
                </p:cNvSpPr>
                <p:nvPr/>
              </p:nvSpPr>
              <p:spPr bwMode="auto">
                <a:xfrm>
                  <a:off x="3916582" y="4131230"/>
                  <a:ext cx="15875" cy="17462"/>
                </a:xfrm>
                <a:custGeom>
                  <a:avLst/>
                  <a:gdLst>
                    <a:gd name="T0" fmla="*/ 4 w 6"/>
                    <a:gd name="T1" fmla="*/ 6 h 7"/>
                    <a:gd name="T2" fmla="*/ 6 w 6"/>
                    <a:gd name="T3" fmla="*/ 2 h 7"/>
                    <a:gd name="T4" fmla="*/ 2 w 6"/>
                    <a:gd name="T5" fmla="*/ 0 h 7"/>
                    <a:gd name="T6" fmla="*/ 0 w 6"/>
                    <a:gd name="T7" fmla="*/ 4 h 7"/>
                    <a:gd name="T8" fmla="*/ 4 w 6"/>
                    <a:gd name="T9" fmla="*/ 6 h 7"/>
                  </a:gdLst>
                  <a:ahLst/>
                  <a:cxnLst>
                    <a:cxn ang="0">
                      <a:pos x="T0" y="T1"/>
                    </a:cxn>
                    <a:cxn ang="0">
                      <a:pos x="T2" y="T3"/>
                    </a:cxn>
                    <a:cxn ang="0">
                      <a:pos x="T4" y="T5"/>
                    </a:cxn>
                    <a:cxn ang="0">
                      <a:pos x="T6" y="T7"/>
                    </a:cxn>
                    <a:cxn ang="0">
                      <a:pos x="T8" y="T9"/>
                    </a:cxn>
                  </a:cxnLst>
                  <a:rect l="0" t="0" r="r" b="b"/>
                  <a:pathLst>
                    <a:path w="6" h="7">
                      <a:moveTo>
                        <a:pt x="4" y="6"/>
                      </a:moveTo>
                      <a:cubicBezTo>
                        <a:pt x="5" y="6"/>
                        <a:pt x="6" y="4"/>
                        <a:pt x="6" y="2"/>
                      </a:cubicBezTo>
                      <a:cubicBezTo>
                        <a:pt x="5" y="1"/>
                        <a:pt x="4" y="0"/>
                        <a:pt x="2" y="0"/>
                      </a:cubicBezTo>
                      <a:cubicBezTo>
                        <a:pt x="0" y="1"/>
                        <a:pt x="0" y="2"/>
                        <a:pt x="0" y="4"/>
                      </a:cubicBezTo>
                      <a:cubicBezTo>
                        <a:pt x="0"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4" name="Freeform 34"/>
                <p:cNvSpPr>
                  <a:spLocks/>
                </p:cNvSpPr>
                <p:nvPr/>
              </p:nvSpPr>
              <p:spPr bwMode="auto">
                <a:xfrm>
                  <a:off x="3897532" y="4101068"/>
                  <a:ext cx="17462" cy="17462"/>
                </a:xfrm>
                <a:custGeom>
                  <a:avLst/>
                  <a:gdLst>
                    <a:gd name="T0" fmla="*/ 5 w 7"/>
                    <a:gd name="T1" fmla="*/ 6 h 7"/>
                    <a:gd name="T2" fmla="*/ 7 w 7"/>
                    <a:gd name="T3" fmla="*/ 2 h 7"/>
                    <a:gd name="T4" fmla="*/ 3 w 7"/>
                    <a:gd name="T5" fmla="*/ 0 h 7"/>
                    <a:gd name="T6" fmla="*/ 1 w 7"/>
                    <a:gd name="T7" fmla="*/ 4 h 7"/>
                    <a:gd name="T8" fmla="*/ 5 w 7"/>
                    <a:gd name="T9" fmla="*/ 6 h 7"/>
                  </a:gdLst>
                  <a:ahLst/>
                  <a:cxnLst>
                    <a:cxn ang="0">
                      <a:pos x="T0" y="T1"/>
                    </a:cxn>
                    <a:cxn ang="0">
                      <a:pos x="T2" y="T3"/>
                    </a:cxn>
                    <a:cxn ang="0">
                      <a:pos x="T4" y="T5"/>
                    </a:cxn>
                    <a:cxn ang="0">
                      <a:pos x="T6" y="T7"/>
                    </a:cxn>
                    <a:cxn ang="0">
                      <a:pos x="T8" y="T9"/>
                    </a:cxn>
                  </a:cxnLst>
                  <a:rect l="0" t="0" r="r" b="b"/>
                  <a:pathLst>
                    <a:path w="7" h="7">
                      <a:moveTo>
                        <a:pt x="5" y="6"/>
                      </a:moveTo>
                      <a:cubicBezTo>
                        <a:pt x="6" y="6"/>
                        <a:pt x="7" y="4"/>
                        <a:pt x="7" y="2"/>
                      </a:cubicBezTo>
                      <a:cubicBezTo>
                        <a:pt x="6" y="1"/>
                        <a:pt x="5" y="0"/>
                        <a:pt x="3" y="0"/>
                      </a:cubicBezTo>
                      <a:cubicBezTo>
                        <a:pt x="1" y="1"/>
                        <a:pt x="0" y="2"/>
                        <a:pt x="1" y="4"/>
                      </a:cubicBezTo>
                      <a:cubicBezTo>
                        <a:pt x="1" y="6"/>
                        <a:pt x="3" y="7"/>
                        <a:pt x="5"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5" name="Freeform 35"/>
                <p:cNvSpPr>
                  <a:spLocks/>
                </p:cNvSpPr>
                <p:nvPr/>
              </p:nvSpPr>
              <p:spPr bwMode="auto">
                <a:xfrm>
                  <a:off x="3903882" y="4032805"/>
                  <a:ext cx="23812"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8"/>
                        <a:pt x="9" y="5"/>
                        <a:pt x="8" y="3"/>
                      </a:cubicBezTo>
                      <a:cubicBezTo>
                        <a:pt x="8" y="1"/>
                        <a:pt x="5" y="0"/>
                        <a:pt x="3" y="0"/>
                      </a:cubicBezTo>
                      <a:cubicBezTo>
                        <a:pt x="1" y="1"/>
                        <a:pt x="0" y="3"/>
                        <a:pt x="0" y="5"/>
                      </a:cubicBezTo>
                      <a:cubicBezTo>
                        <a:pt x="1" y="8"/>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6" name="Freeform 36"/>
                <p:cNvSpPr>
                  <a:spLocks/>
                </p:cNvSpPr>
                <p:nvPr/>
              </p:nvSpPr>
              <p:spPr bwMode="auto">
                <a:xfrm>
                  <a:off x="3927694" y="4002643"/>
                  <a:ext cx="22225" cy="20637"/>
                </a:xfrm>
                <a:custGeom>
                  <a:avLst/>
                  <a:gdLst>
                    <a:gd name="T0" fmla="*/ 5 w 9"/>
                    <a:gd name="T1" fmla="*/ 8 h 8"/>
                    <a:gd name="T2" fmla="*/ 8 w 9"/>
                    <a:gd name="T3" fmla="*/ 3 h 8"/>
                    <a:gd name="T4" fmla="*/ 3 w 9"/>
                    <a:gd name="T5" fmla="*/ 0 h 8"/>
                    <a:gd name="T6" fmla="*/ 1 w 9"/>
                    <a:gd name="T7" fmla="*/ 5 h 8"/>
                    <a:gd name="T8" fmla="*/ 5 w 9"/>
                    <a:gd name="T9" fmla="*/ 8 h 8"/>
                  </a:gdLst>
                  <a:ahLst/>
                  <a:cxnLst>
                    <a:cxn ang="0">
                      <a:pos x="T0" y="T1"/>
                    </a:cxn>
                    <a:cxn ang="0">
                      <a:pos x="T2" y="T3"/>
                    </a:cxn>
                    <a:cxn ang="0">
                      <a:pos x="T4" y="T5"/>
                    </a:cxn>
                    <a:cxn ang="0">
                      <a:pos x="T6" y="T7"/>
                    </a:cxn>
                    <a:cxn ang="0">
                      <a:pos x="T8" y="T9"/>
                    </a:cxn>
                  </a:cxnLst>
                  <a:rect l="0" t="0" r="r" b="b"/>
                  <a:pathLst>
                    <a:path w="9" h="8">
                      <a:moveTo>
                        <a:pt x="5" y="8"/>
                      </a:moveTo>
                      <a:cubicBezTo>
                        <a:pt x="7" y="7"/>
                        <a:pt x="9" y="5"/>
                        <a:pt x="8" y="3"/>
                      </a:cubicBezTo>
                      <a:cubicBezTo>
                        <a:pt x="8" y="1"/>
                        <a:pt x="5" y="0"/>
                        <a:pt x="3" y="0"/>
                      </a:cubicBezTo>
                      <a:cubicBezTo>
                        <a:pt x="1" y="1"/>
                        <a:pt x="0" y="3"/>
                        <a:pt x="1" y="5"/>
                      </a:cubicBezTo>
                      <a:cubicBezTo>
                        <a:pt x="1" y="7"/>
                        <a:pt x="3" y="8"/>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7" name="Freeform 37"/>
                <p:cNvSpPr>
                  <a:spLocks/>
                </p:cNvSpPr>
                <p:nvPr/>
              </p:nvSpPr>
              <p:spPr bwMode="auto">
                <a:xfrm>
                  <a:off x="3967382" y="3970893"/>
                  <a:ext cx="17462" cy="17462"/>
                </a:xfrm>
                <a:custGeom>
                  <a:avLst/>
                  <a:gdLst>
                    <a:gd name="T0" fmla="*/ 4 w 7"/>
                    <a:gd name="T1" fmla="*/ 6 h 7"/>
                    <a:gd name="T2" fmla="*/ 6 w 7"/>
                    <a:gd name="T3" fmla="*/ 2 h 7"/>
                    <a:gd name="T4" fmla="*/ 2 w 7"/>
                    <a:gd name="T5" fmla="*/ 0 h 7"/>
                    <a:gd name="T6" fmla="*/ 0 w 7"/>
                    <a:gd name="T7" fmla="*/ 4 h 7"/>
                    <a:gd name="T8" fmla="*/ 4 w 7"/>
                    <a:gd name="T9" fmla="*/ 6 h 7"/>
                  </a:gdLst>
                  <a:ahLst/>
                  <a:cxnLst>
                    <a:cxn ang="0">
                      <a:pos x="T0" y="T1"/>
                    </a:cxn>
                    <a:cxn ang="0">
                      <a:pos x="T2" y="T3"/>
                    </a:cxn>
                    <a:cxn ang="0">
                      <a:pos x="T4" y="T5"/>
                    </a:cxn>
                    <a:cxn ang="0">
                      <a:pos x="T6" y="T7"/>
                    </a:cxn>
                    <a:cxn ang="0">
                      <a:pos x="T8" y="T9"/>
                    </a:cxn>
                  </a:cxnLst>
                  <a:rect l="0" t="0" r="r" b="b"/>
                  <a:pathLst>
                    <a:path w="7" h="7">
                      <a:moveTo>
                        <a:pt x="4" y="6"/>
                      </a:moveTo>
                      <a:cubicBezTo>
                        <a:pt x="6" y="6"/>
                        <a:pt x="7" y="4"/>
                        <a:pt x="6" y="2"/>
                      </a:cubicBezTo>
                      <a:cubicBezTo>
                        <a:pt x="6" y="1"/>
                        <a:pt x="4" y="0"/>
                        <a:pt x="2" y="0"/>
                      </a:cubicBezTo>
                      <a:cubicBezTo>
                        <a:pt x="1" y="1"/>
                        <a:pt x="0" y="2"/>
                        <a:pt x="0" y="4"/>
                      </a:cubicBezTo>
                      <a:cubicBezTo>
                        <a:pt x="1"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8" name="Freeform 38"/>
                <p:cNvSpPr>
                  <a:spLocks/>
                </p:cNvSpPr>
                <p:nvPr/>
              </p:nvSpPr>
              <p:spPr bwMode="auto">
                <a:xfrm>
                  <a:off x="4015007" y="3953430"/>
                  <a:ext cx="22225" cy="22225"/>
                </a:xfrm>
                <a:custGeom>
                  <a:avLst/>
                  <a:gdLst>
                    <a:gd name="T0" fmla="*/ 6 w 9"/>
                    <a:gd name="T1" fmla="*/ 9 h 9"/>
                    <a:gd name="T2" fmla="*/ 9 w 9"/>
                    <a:gd name="T3" fmla="*/ 3 h 9"/>
                    <a:gd name="T4" fmla="*/ 3 w 9"/>
                    <a:gd name="T5" fmla="*/ 0 h 9"/>
                    <a:gd name="T6" fmla="*/ 0 w 9"/>
                    <a:gd name="T7" fmla="*/ 6 h 9"/>
                    <a:gd name="T8" fmla="*/ 6 w 9"/>
                    <a:gd name="T9" fmla="*/ 9 h 9"/>
                  </a:gdLst>
                  <a:ahLst/>
                  <a:cxnLst>
                    <a:cxn ang="0">
                      <a:pos x="T0" y="T1"/>
                    </a:cxn>
                    <a:cxn ang="0">
                      <a:pos x="T2" y="T3"/>
                    </a:cxn>
                    <a:cxn ang="0">
                      <a:pos x="T4" y="T5"/>
                    </a:cxn>
                    <a:cxn ang="0">
                      <a:pos x="T6" y="T7"/>
                    </a:cxn>
                    <a:cxn ang="0">
                      <a:pos x="T8" y="T9"/>
                    </a:cxn>
                  </a:cxnLst>
                  <a:rect l="0" t="0" r="r" b="b"/>
                  <a:pathLst>
                    <a:path w="9" h="9">
                      <a:moveTo>
                        <a:pt x="6" y="9"/>
                      </a:moveTo>
                      <a:cubicBezTo>
                        <a:pt x="8" y="8"/>
                        <a:pt x="9" y="6"/>
                        <a:pt x="9" y="3"/>
                      </a:cubicBezTo>
                      <a:cubicBezTo>
                        <a:pt x="8" y="1"/>
                        <a:pt x="6" y="0"/>
                        <a:pt x="3" y="0"/>
                      </a:cubicBezTo>
                      <a:cubicBezTo>
                        <a:pt x="1" y="1"/>
                        <a:pt x="0" y="3"/>
                        <a:pt x="0" y="6"/>
                      </a:cubicBezTo>
                      <a:cubicBezTo>
                        <a:pt x="1" y="8"/>
                        <a:pt x="3" y="9"/>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9" name="Freeform 39"/>
                <p:cNvSpPr>
                  <a:spLocks/>
                </p:cNvSpPr>
                <p:nvPr/>
              </p:nvSpPr>
              <p:spPr bwMode="auto">
                <a:xfrm>
                  <a:off x="3994369" y="4080430"/>
                  <a:ext cx="11112" cy="4762"/>
                </a:xfrm>
                <a:custGeom>
                  <a:avLst/>
                  <a:gdLst>
                    <a:gd name="T0" fmla="*/ 4 w 4"/>
                    <a:gd name="T1" fmla="*/ 0 h 2"/>
                    <a:gd name="T2" fmla="*/ 0 w 4"/>
                    <a:gd name="T3" fmla="*/ 2 h 2"/>
                    <a:gd name="T4" fmla="*/ 3 w 4"/>
                    <a:gd name="T5" fmla="*/ 2 h 2"/>
                    <a:gd name="T6" fmla="*/ 4 w 4"/>
                    <a:gd name="T7" fmla="*/ 2 h 2"/>
                    <a:gd name="T8" fmla="*/ 4 w 4"/>
                    <a:gd name="T9" fmla="*/ 1 h 2"/>
                    <a:gd name="T10" fmla="*/ 4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4" y="0"/>
                      </a:moveTo>
                      <a:cubicBezTo>
                        <a:pt x="3" y="1"/>
                        <a:pt x="2" y="1"/>
                        <a:pt x="0" y="2"/>
                      </a:cubicBezTo>
                      <a:cubicBezTo>
                        <a:pt x="1" y="2"/>
                        <a:pt x="2" y="2"/>
                        <a:pt x="3" y="2"/>
                      </a:cubicBezTo>
                      <a:cubicBezTo>
                        <a:pt x="3" y="2"/>
                        <a:pt x="3" y="2"/>
                        <a:pt x="4" y="2"/>
                      </a:cubicBezTo>
                      <a:cubicBezTo>
                        <a:pt x="4" y="2"/>
                        <a:pt x="4" y="1"/>
                        <a:pt x="4" y="1"/>
                      </a:cubicBezTo>
                      <a:cubicBezTo>
                        <a:pt x="4" y="0"/>
                        <a:pt x="4" y="0"/>
                        <a:pt x="4" y="0"/>
                      </a:cubicBezTo>
                    </a:path>
                  </a:pathLst>
                </a:custGeom>
                <a:solidFill>
                  <a:srgbClr val="E5E5E5"/>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0" name="Freeform 40"/>
                <p:cNvSpPr>
                  <a:spLocks/>
                </p:cNvSpPr>
                <p:nvPr/>
              </p:nvSpPr>
              <p:spPr bwMode="auto">
                <a:xfrm>
                  <a:off x="4005482" y="4083605"/>
                  <a:ext cx="0" cy="158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1"/>
                        <a:pt x="0" y="0"/>
                        <a:pt x="0" y="0"/>
                      </a:cubicBezTo>
                      <a:cubicBezTo>
                        <a:pt x="0" y="0"/>
                        <a:pt x="0" y="0"/>
                        <a:pt x="0" y="0"/>
                      </a:cubicBezTo>
                    </a:path>
                  </a:pathLst>
                </a:custGeom>
                <a:solidFill>
                  <a:srgbClr val="DFD5D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1" name="Freeform 41"/>
                <p:cNvSpPr>
                  <a:spLocks/>
                </p:cNvSpPr>
                <p:nvPr/>
              </p:nvSpPr>
              <p:spPr bwMode="auto">
                <a:xfrm>
                  <a:off x="3994369" y="4085193"/>
                  <a:ext cx="11112" cy="0"/>
                </a:xfrm>
                <a:custGeom>
                  <a:avLst/>
                  <a:gdLst>
                    <a:gd name="T0" fmla="*/ 3 w 4"/>
                    <a:gd name="T1" fmla="*/ 0 w 4"/>
                    <a:gd name="T2" fmla="*/ 0 w 4"/>
                    <a:gd name="T3" fmla="*/ 4 w 4"/>
                    <a:gd name="T4" fmla="*/ 4 w 4"/>
                    <a:gd name="T5" fmla="*/ 4 w 4"/>
                    <a:gd name="T6" fmla="*/ 4 w 4"/>
                    <a:gd name="T7" fmla="*/ 3 w 4"/>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4">
                      <a:moveTo>
                        <a:pt x="3" y="0"/>
                      </a:moveTo>
                      <a:cubicBezTo>
                        <a:pt x="2" y="0"/>
                        <a:pt x="1" y="0"/>
                        <a:pt x="0" y="0"/>
                      </a:cubicBezTo>
                      <a:cubicBezTo>
                        <a:pt x="0" y="0"/>
                        <a:pt x="0" y="0"/>
                        <a:pt x="0" y="0"/>
                      </a:cubicBezTo>
                      <a:cubicBezTo>
                        <a:pt x="1" y="0"/>
                        <a:pt x="3" y="0"/>
                        <a:pt x="4" y="0"/>
                      </a:cubicBezTo>
                      <a:cubicBezTo>
                        <a:pt x="4" y="0"/>
                        <a:pt x="4" y="0"/>
                        <a:pt x="4" y="0"/>
                      </a:cubicBezTo>
                      <a:cubicBezTo>
                        <a:pt x="4" y="0"/>
                        <a:pt x="4" y="0"/>
                        <a:pt x="4" y="0"/>
                      </a:cubicBezTo>
                      <a:cubicBezTo>
                        <a:pt x="4" y="0"/>
                        <a:pt x="4" y="0"/>
                        <a:pt x="4" y="0"/>
                      </a:cubicBezTo>
                      <a:cubicBezTo>
                        <a:pt x="3" y="0"/>
                        <a:pt x="3" y="0"/>
                        <a:pt x="3" y="0"/>
                      </a:cubicBezTo>
                    </a:path>
                  </a:pathLst>
                </a:custGeom>
                <a:solidFill>
                  <a:srgbClr val="E0D7D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pic>
              <p:nvPicPr>
                <p:cNvPr id="152" name="Picture 4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1507" y="4037568"/>
                  <a:ext cx="106362" cy="106362"/>
                </a:xfrm>
                <a:prstGeom prst="rect">
                  <a:avLst/>
                </a:prstGeom>
                <a:noFill/>
                <a:ln w="9525">
                  <a:solidFill>
                    <a:srgbClr val="F59BBC"/>
                  </a:solidFill>
                  <a:miter lim="800000"/>
                  <a:headEnd/>
                  <a:tailEnd/>
                </a:ln>
                <a:extLst>
                  <a:ext uri="{909E8E84-426E-40DD-AFC4-6F175D3DCCD1}">
                    <a14:hiddenFill xmlns:a14="http://schemas.microsoft.com/office/drawing/2010/main">
                      <a:solidFill>
                        <a:srgbClr val="FFFFFF"/>
                      </a:solidFill>
                    </a14:hiddenFill>
                  </a:ext>
                </a:extLst>
              </p:spPr>
            </p:pic>
            <p:sp>
              <p:nvSpPr>
                <p:cNvPr id="153" name="Freeform 43"/>
                <p:cNvSpPr>
                  <a:spLocks/>
                </p:cNvSpPr>
                <p:nvPr/>
              </p:nvSpPr>
              <p:spPr bwMode="auto">
                <a:xfrm>
                  <a:off x="4018182" y="4109005"/>
                  <a:ext cx="11112" cy="19050"/>
                </a:xfrm>
                <a:custGeom>
                  <a:avLst/>
                  <a:gdLst>
                    <a:gd name="T0" fmla="*/ 2 w 5"/>
                    <a:gd name="T1" fmla="*/ 0 h 8"/>
                    <a:gd name="T2" fmla="*/ 1 w 5"/>
                    <a:gd name="T3" fmla="*/ 2 h 8"/>
                    <a:gd name="T4" fmla="*/ 3 w 5"/>
                    <a:gd name="T5" fmla="*/ 8 h 8"/>
                    <a:gd name="T6" fmla="*/ 5 w 5"/>
                    <a:gd name="T7" fmla="*/ 7 h 8"/>
                    <a:gd name="T8" fmla="*/ 2 w 5"/>
                    <a:gd name="T9" fmla="*/ 1 h 8"/>
                    <a:gd name="T10" fmla="*/ 2 w 5"/>
                    <a:gd name="T11" fmla="*/ 0 h 8"/>
                  </a:gdLst>
                  <a:ahLst/>
                  <a:cxnLst>
                    <a:cxn ang="0">
                      <a:pos x="T0" y="T1"/>
                    </a:cxn>
                    <a:cxn ang="0">
                      <a:pos x="T2" y="T3"/>
                    </a:cxn>
                    <a:cxn ang="0">
                      <a:pos x="T4" y="T5"/>
                    </a:cxn>
                    <a:cxn ang="0">
                      <a:pos x="T6" y="T7"/>
                    </a:cxn>
                    <a:cxn ang="0">
                      <a:pos x="T8" y="T9"/>
                    </a:cxn>
                    <a:cxn ang="0">
                      <a:pos x="T10" y="T11"/>
                    </a:cxn>
                  </a:cxnLst>
                  <a:rect l="0" t="0" r="r" b="b"/>
                  <a:pathLst>
                    <a:path w="5" h="8">
                      <a:moveTo>
                        <a:pt x="2" y="0"/>
                      </a:moveTo>
                      <a:cubicBezTo>
                        <a:pt x="1" y="0"/>
                        <a:pt x="0" y="1"/>
                        <a:pt x="1" y="2"/>
                      </a:cubicBezTo>
                      <a:cubicBezTo>
                        <a:pt x="1" y="4"/>
                        <a:pt x="2" y="6"/>
                        <a:pt x="3" y="8"/>
                      </a:cubicBezTo>
                      <a:cubicBezTo>
                        <a:pt x="4" y="7"/>
                        <a:pt x="4" y="7"/>
                        <a:pt x="5" y="7"/>
                      </a:cubicBezTo>
                      <a:cubicBezTo>
                        <a:pt x="4" y="5"/>
                        <a:pt x="3" y="3"/>
                        <a:pt x="2" y="1"/>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4" name="Freeform 44"/>
                <p:cNvSpPr>
                  <a:spLocks/>
                </p:cNvSpPr>
                <p:nvPr/>
              </p:nvSpPr>
              <p:spPr bwMode="auto">
                <a:xfrm>
                  <a:off x="4022944" y="4101068"/>
                  <a:ext cx="19050" cy="14287"/>
                </a:xfrm>
                <a:custGeom>
                  <a:avLst/>
                  <a:gdLst>
                    <a:gd name="T0" fmla="*/ 2 w 8"/>
                    <a:gd name="T1" fmla="*/ 0 h 6"/>
                    <a:gd name="T2" fmla="*/ 1 w 8"/>
                    <a:gd name="T3" fmla="*/ 2 h 6"/>
                    <a:gd name="T4" fmla="*/ 7 w 8"/>
                    <a:gd name="T5" fmla="*/ 6 h 6"/>
                    <a:gd name="T6" fmla="*/ 8 w 8"/>
                    <a:gd name="T7" fmla="*/ 4 h 6"/>
                    <a:gd name="T8" fmla="*/ 2 w 8"/>
                    <a:gd name="T9" fmla="*/ 0 h 6"/>
                    <a:gd name="T10" fmla="*/ 2 w 8"/>
                    <a:gd name="T11" fmla="*/ 0 h 6"/>
                  </a:gdLst>
                  <a:ahLst/>
                  <a:cxnLst>
                    <a:cxn ang="0">
                      <a:pos x="T0" y="T1"/>
                    </a:cxn>
                    <a:cxn ang="0">
                      <a:pos x="T2" y="T3"/>
                    </a:cxn>
                    <a:cxn ang="0">
                      <a:pos x="T4" y="T5"/>
                    </a:cxn>
                    <a:cxn ang="0">
                      <a:pos x="T6" y="T7"/>
                    </a:cxn>
                    <a:cxn ang="0">
                      <a:pos x="T8" y="T9"/>
                    </a:cxn>
                    <a:cxn ang="0">
                      <a:pos x="T10" y="T11"/>
                    </a:cxn>
                  </a:cxnLst>
                  <a:rect l="0" t="0" r="r" b="b"/>
                  <a:pathLst>
                    <a:path w="8" h="6">
                      <a:moveTo>
                        <a:pt x="2" y="0"/>
                      </a:moveTo>
                      <a:cubicBezTo>
                        <a:pt x="1" y="0"/>
                        <a:pt x="0" y="2"/>
                        <a:pt x="1" y="2"/>
                      </a:cubicBezTo>
                      <a:cubicBezTo>
                        <a:pt x="3" y="4"/>
                        <a:pt x="5" y="5"/>
                        <a:pt x="7" y="6"/>
                      </a:cubicBezTo>
                      <a:cubicBezTo>
                        <a:pt x="7" y="5"/>
                        <a:pt x="8" y="5"/>
                        <a:pt x="8" y="4"/>
                      </a:cubicBezTo>
                      <a:cubicBezTo>
                        <a:pt x="6" y="3"/>
                        <a:pt x="4" y="2"/>
                        <a:pt x="2" y="0"/>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5" name="Freeform 45"/>
                <p:cNvSpPr>
                  <a:spLocks/>
                </p:cNvSpPr>
                <p:nvPr/>
              </p:nvSpPr>
              <p:spPr bwMode="auto">
                <a:xfrm>
                  <a:off x="4027707" y="4088368"/>
                  <a:ext cx="20637" cy="9525"/>
                </a:xfrm>
                <a:custGeom>
                  <a:avLst/>
                  <a:gdLst>
                    <a:gd name="T0" fmla="*/ 1 w 8"/>
                    <a:gd name="T1" fmla="*/ 0 h 4"/>
                    <a:gd name="T2" fmla="*/ 1 w 8"/>
                    <a:gd name="T3" fmla="*/ 2 h 4"/>
                    <a:gd name="T4" fmla="*/ 8 w 8"/>
                    <a:gd name="T5" fmla="*/ 4 h 4"/>
                    <a:gd name="T6" fmla="*/ 8 w 8"/>
                    <a:gd name="T7" fmla="*/ 2 h 4"/>
                    <a:gd name="T8" fmla="*/ 2 w 8"/>
                    <a:gd name="T9" fmla="*/ 0 h 4"/>
                    <a:gd name="T10" fmla="*/ 1 w 8"/>
                    <a:gd name="T11" fmla="*/ 0 h 4"/>
                  </a:gdLst>
                  <a:ahLst/>
                  <a:cxnLst>
                    <a:cxn ang="0">
                      <a:pos x="T0" y="T1"/>
                    </a:cxn>
                    <a:cxn ang="0">
                      <a:pos x="T2" y="T3"/>
                    </a:cxn>
                    <a:cxn ang="0">
                      <a:pos x="T4" y="T5"/>
                    </a:cxn>
                    <a:cxn ang="0">
                      <a:pos x="T6" y="T7"/>
                    </a:cxn>
                    <a:cxn ang="0">
                      <a:pos x="T8" y="T9"/>
                    </a:cxn>
                    <a:cxn ang="0">
                      <a:pos x="T10" y="T11"/>
                    </a:cxn>
                  </a:cxnLst>
                  <a:rect l="0" t="0" r="r" b="b"/>
                  <a:pathLst>
                    <a:path w="8" h="4">
                      <a:moveTo>
                        <a:pt x="1" y="0"/>
                      </a:moveTo>
                      <a:cubicBezTo>
                        <a:pt x="0" y="0"/>
                        <a:pt x="0" y="2"/>
                        <a:pt x="1" y="2"/>
                      </a:cubicBezTo>
                      <a:cubicBezTo>
                        <a:pt x="3" y="3"/>
                        <a:pt x="6" y="3"/>
                        <a:pt x="8" y="4"/>
                      </a:cubicBezTo>
                      <a:cubicBezTo>
                        <a:pt x="8" y="3"/>
                        <a:pt x="8" y="2"/>
                        <a:pt x="8" y="2"/>
                      </a:cubicBezTo>
                      <a:cubicBezTo>
                        <a:pt x="6" y="1"/>
                        <a:pt x="4" y="0"/>
                        <a:pt x="2" y="0"/>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6" name="Freeform 46"/>
                <p:cNvSpPr>
                  <a:spLocks/>
                </p:cNvSpPr>
                <p:nvPr/>
              </p:nvSpPr>
              <p:spPr bwMode="auto">
                <a:xfrm>
                  <a:off x="4027707" y="4070905"/>
                  <a:ext cx="17462" cy="7937"/>
                </a:xfrm>
                <a:custGeom>
                  <a:avLst/>
                  <a:gdLst>
                    <a:gd name="T0" fmla="*/ 7 w 7"/>
                    <a:gd name="T1" fmla="*/ 0 h 3"/>
                    <a:gd name="T2" fmla="*/ 2 w 7"/>
                    <a:gd name="T3" fmla="*/ 1 h 3"/>
                    <a:gd name="T4" fmla="*/ 2 w 7"/>
                    <a:gd name="T5" fmla="*/ 3 h 3"/>
                    <a:gd name="T6" fmla="*/ 2 w 7"/>
                    <a:gd name="T7" fmla="*/ 3 h 3"/>
                    <a:gd name="T8" fmla="*/ 7 w 7"/>
                    <a:gd name="T9" fmla="*/ 2 h 3"/>
                    <a:gd name="T10" fmla="*/ 7 w 7"/>
                    <a:gd name="T11" fmla="*/ 0 h 3"/>
                  </a:gdLst>
                  <a:ahLst/>
                  <a:cxnLst>
                    <a:cxn ang="0">
                      <a:pos x="T0" y="T1"/>
                    </a:cxn>
                    <a:cxn ang="0">
                      <a:pos x="T2" y="T3"/>
                    </a:cxn>
                    <a:cxn ang="0">
                      <a:pos x="T4" y="T5"/>
                    </a:cxn>
                    <a:cxn ang="0">
                      <a:pos x="T6" y="T7"/>
                    </a:cxn>
                    <a:cxn ang="0">
                      <a:pos x="T8" y="T9"/>
                    </a:cxn>
                    <a:cxn ang="0">
                      <a:pos x="T10" y="T11"/>
                    </a:cxn>
                  </a:cxnLst>
                  <a:rect l="0" t="0" r="r" b="b"/>
                  <a:pathLst>
                    <a:path w="7" h="3">
                      <a:moveTo>
                        <a:pt x="7" y="0"/>
                      </a:moveTo>
                      <a:cubicBezTo>
                        <a:pt x="5" y="0"/>
                        <a:pt x="3" y="1"/>
                        <a:pt x="2" y="1"/>
                      </a:cubicBezTo>
                      <a:cubicBezTo>
                        <a:pt x="0" y="1"/>
                        <a:pt x="1" y="3"/>
                        <a:pt x="2" y="3"/>
                      </a:cubicBezTo>
                      <a:cubicBezTo>
                        <a:pt x="2" y="3"/>
                        <a:pt x="2" y="3"/>
                        <a:pt x="2" y="3"/>
                      </a:cubicBezTo>
                      <a:cubicBezTo>
                        <a:pt x="4" y="3"/>
                        <a:pt x="6" y="2"/>
                        <a:pt x="7" y="2"/>
                      </a:cubicBezTo>
                      <a:cubicBezTo>
                        <a:pt x="7" y="1"/>
                        <a:pt x="7"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7" name="Freeform 47"/>
                <p:cNvSpPr>
                  <a:spLocks/>
                </p:cNvSpPr>
                <p:nvPr/>
              </p:nvSpPr>
              <p:spPr bwMode="auto">
                <a:xfrm>
                  <a:off x="4024532" y="4053443"/>
                  <a:ext cx="7937" cy="9525"/>
                </a:xfrm>
                <a:custGeom>
                  <a:avLst/>
                  <a:gdLst>
                    <a:gd name="T0" fmla="*/ 2 w 3"/>
                    <a:gd name="T1" fmla="*/ 0 h 4"/>
                    <a:gd name="T2" fmla="*/ 0 w 3"/>
                    <a:gd name="T3" fmla="*/ 2 h 4"/>
                    <a:gd name="T4" fmla="*/ 1 w 3"/>
                    <a:gd name="T5" fmla="*/ 4 h 4"/>
                    <a:gd name="T6" fmla="*/ 2 w 3"/>
                    <a:gd name="T7" fmla="*/ 3 h 4"/>
                    <a:gd name="T8" fmla="*/ 3 w 3"/>
                    <a:gd name="T9" fmla="*/ 1 h 4"/>
                    <a:gd name="T10" fmla="*/ 2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2" y="0"/>
                      </a:moveTo>
                      <a:cubicBezTo>
                        <a:pt x="1" y="1"/>
                        <a:pt x="1" y="1"/>
                        <a:pt x="0" y="2"/>
                      </a:cubicBezTo>
                      <a:cubicBezTo>
                        <a:pt x="0" y="3"/>
                        <a:pt x="1" y="4"/>
                        <a:pt x="1" y="4"/>
                      </a:cubicBezTo>
                      <a:cubicBezTo>
                        <a:pt x="2" y="4"/>
                        <a:pt x="2" y="4"/>
                        <a:pt x="2" y="3"/>
                      </a:cubicBezTo>
                      <a:cubicBezTo>
                        <a:pt x="3" y="3"/>
                        <a:pt x="3" y="2"/>
                        <a:pt x="3" y="1"/>
                      </a:cubicBezTo>
                      <a:cubicBezTo>
                        <a:pt x="3" y="1"/>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8" name="Freeform 48"/>
                <p:cNvSpPr>
                  <a:spLocks/>
                </p:cNvSpPr>
                <p:nvPr/>
              </p:nvSpPr>
              <p:spPr bwMode="auto">
                <a:xfrm>
                  <a:off x="4007069" y="4045505"/>
                  <a:ext cx="7937" cy="9525"/>
                </a:xfrm>
                <a:custGeom>
                  <a:avLst/>
                  <a:gdLst>
                    <a:gd name="T0" fmla="*/ 1 w 3"/>
                    <a:gd name="T1" fmla="*/ 0 h 4"/>
                    <a:gd name="T2" fmla="*/ 0 w 3"/>
                    <a:gd name="T3" fmla="*/ 3 h 4"/>
                    <a:gd name="T4" fmla="*/ 2 w 3"/>
                    <a:gd name="T5" fmla="*/ 4 h 4"/>
                    <a:gd name="T6" fmla="*/ 2 w 3"/>
                    <a:gd name="T7" fmla="*/ 3 h 4"/>
                    <a:gd name="T8" fmla="*/ 3 w 3"/>
                    <a:gd name="T9" fmla="*/ 1 h 4"/>
                    <a:gd name="T10" fmla="*/ 1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1" y="0"/>
                      </a:moveTo>
                      <a:cubicBezTo>
                        <a:pt x="1" y="1"/>
                        <a:pt x="0" y="2"/>
                        <a:pt x="0" y="3"/>
                      </a:cubicBezTo>
                      <a:cubicBezTo>
                        <a:pt x="0" y="3"/>
                        <a:pt x="1" y="4"/>
                        <a:pt x="2" y="4"/>
                      </a:cubicBezTo>
                      <a:cubicBezTo>
                        <a:pt x="2" y="4"/>
                        <a:pt x="2" y="4"/>
                        <a:pt x="2" y="3"/>
                      </a:cubicBezTo>
                      <a:cubicBezTo>
                        <a:pt x="3" y="2"/>
                        <a:pt x="3" y="1"/>
                        <a:pt x="3" y="1"/>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9" name="Freeform 49"/>
                <p:cNvSpPr>
                  <a:spLocks/>
                </p:cNvSpPr>
                <p:nvPr/>
              </p:nvSpPr>
              <p:spPr bwMode="auto">
                <a:xfrm>
                  <a:off x="3989607" y="4048680"/>
                  <a:ext cx="7937" cy="9525"/>
                </a:xfrm>
                <a:custGeom>
                  <a:avLst/>
                  <a:gdLst>
                    <a:gd name="T0" fmla="*/ 2 w 3"/>
                    <a:gd name="T1" fmla="*/ 0 h 4"/>
                    <a:gd name="T2" fmla="*/ 2 w 3"/>
                    <a:gd name="T3" fmla="*/ 0 h 4"/>
                    <a:gd name="T4" fmla="*/ 0 w 3"/>
                    <a:gd name="T5" fmla="*/ 0 h 4"/>
                    <a:gd name="T6" fmla="*/ 1 w 3"/>
                    <a:gd name="T7" fmla="*/ 4 h 4"/>
                    <a:gd name="T8" fmla="*/ 2 w 3"/>
                    <a:gd name="T9" fmla="*/ 4 h 4"/>
                    <a:gd name="T10" fmla="*/ 3 w 3"/>
                    <a:gd name="T11" fmla="*/ 3 h 4"/>
                    <a:gd name="T12" fmla="*/ 2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2" y="0"/>
                      </a:moveTo>
                      <a:cubicBezTo>
                        <a:pt x="2" y="0"/>
                        <a:pt x="2" y="0"/>
                        <a:pt x="2" y="0"/>
                      </a:cubicBezTo>
                      <a:cubicBezTo>
                        <a:pt x="1" y="0"/>
                        <a:pt x="0" y="0"/>
                        <a:pt x="0" y="0"/>
                      </a:cubicBezTo>
                      <a:cubicBezTo>
                        <a:pt x="0" y="1"/>
                        <a:pt x="0" y="2"/>
                        <a:pt x="1" y="4"/>
                      </a:cubicBezTo>
                      <a:cubicBezTo>
                        <a:pt x="1" y="4"/>
                        <a:pt x="1" y="4"/>
                        <a:pt x="2" y="4"/>
                      </a:cubicBezTo>
                      <a:cubicBezTo>
                        <a:pt x="2" y="4"/>
                        <a:pt x="3" y="4"/>
                        <a:pt x="3" y="3"/>
                      </a:cubicBezTo>
                      <a:cubicBezTo>
                        <a:pt x="3" y="2"/>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0" name="Freeform 50"/>
                <p:cNvSpPr>
                  <a:spLocks/>
                </p:cNvSpPr>
                <p:nvPr/>
              </p:nvSpPr>
              <p:spPr bwMode="auto">
                <a:xfrm>
                  <a:off x="3975319" y="4055030"/>
                  <a:ext cx="9525" cy="11112"/>
                </a:xfrm>
                <a:custGeom>
                  <a:avLst/>
                  <a:gdLst>
                    <a:gd name="T0" fmla="*/ 2 w 4"/>
                    <a:gd name="T1" fmla="*/ 0 h 4"/>
                    <a:gd name="T2" fmla="*/ 0 w 4"/>
                    <a:gd name="T3" fmla="*/ 1 h 4"/>
                    <a:gd name="T4" fmla="*/ 2 w 4"/>
                    <a:gd name="T5" fmla="*/ 3 h 4"/>
                    <a:gd name="T6" fmla="*/ 3 w 4"/>
                    <a:gd name="T7" fmla="*/ 4 h 4"/>
                    <a:gd name="T8" fmla="*/ 3 w 4"/>
                    <a:gd name="T9" fmla="*/ 2 h 4"/>
                    <a:gd name="T10" fmla="*/ 2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2" y="0"/>
                      </a:moveTo>
                      <a:cubicBezTo>
                        <a:pt x="1" y="0"/>
                        <a:pt x="0" y="1"/>
                        <a:pt x="0" y="1"/>
                      </a:cubicBezTo>
                      <a:cubicBezTo>
                        <a:pt x="1" y="2"/>
                        <a:pt x="1" y="3"/>
                        <a:pt x="2" y="3"/>
                      </a:cubicBezTo>
                      <a:cubicBezTo>
                        <a:pt x="2" y="4"/>
                        <a:pt x="2" y="4"/>
                        <a:pt x="3" y="4"/>
                      </a:cubicBezTo>
                      <a:cubicBezTo>
                        <a:pt x="3" y="4"/>
                        <a:pt x="4" y="3"/>
                        <a:pt x="3" y="2"/>
                      </a:cubicBezTo>
                      <a:cubicBezTo>
                        <a:pt x="3"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1" name="Freeform 51"/>
                <p:cNvSpPr>
                  <a:spLocks/>
                </p:cNvSpPr>
                <p:nvPr/>
              </p:nvSpPr>
              <p:spPr bwMode="auto">
                <a:xfrm>
                  <a:off x="3964207" y="4067730"/>
                  <a:ext cx="15875" cy="11112"/>
                </a:xfrm>
                <a:custGeom>
                  <a:avLst/>
                  <a:gdLst>
                    <a:gd name="T0" fmla="*/ 1 w 6"/>
                    <a:gd name="T1" fmla="*/ 0 h 4"/>
                    <a:gd name="T2" fmla="*/ 0 w 6"/>
                    <a:gd name="T3" fmla="*/ 2 h 4"/>
                    <a:gd name="T4" fmla="*/ 4 w 6"/>
                    <a:gd name="T5" fmla="*/ 4 h 4"/>
                    <a:gd name="T6" fmla="*/ 4 w 6"/>
                    <a:gd name="T7" fmla="*/ 4 h 4"/>
                    <a:gd name="T8" fmla="*/ 5 w 6"/>
                    <a:gd name="T9" fmla="*/ 2 h 4"/>
                    <a:gd name="T10" fmla="*/ 1 w 6"/>
                    <a:gd name="T11" fmla="*/ 0 h 4"/>
                  </a:gdLst>
                  <a:ahLst/>
                  <a:cxnLst>
                    <a:cxn ang="0">
                      <a:pos x="T0" y="T1"/>
                    </a:cxn>
                    <a:cxn ang="0">
                      <a:pos x="T2" y="T3"/>
                    </a:cxn>
                    <a:cxn ang="0">
                      <a:pos x="T4" y="T5"/>
                    </a:cxn>
                    <a:cxn ang="0">
                      <a:pos x="T6" y="T7"/>
                    </a:cxn>
                    <a:cxn ang="0">
                      <a:pos x="T8" y="T9"/>
                    </a:cxn>
                    <a:cxn ang="0">
                      <a:pos x="T10" y="T11"/>
                    </a:cxn>
                  </a:cxnLst>
                  <a:rect l="0" t="0" r="r" b="b"/>
                  <a:pathLst>
                    <a:path w="6" h="4">
                      <a:moveTo>
                        <a:pt x="1" y="0"/>
                      </a:moveTo>
                      <a:cubicBezTo>
                        <a:pt x="1" y="0"/>
                        <a:pt x="1" y="1"/>
                        <a:pt x="0" y="2"/>
                      </a:cubicBezTo>
                      <a:cubicBezTo>
                        <a:pt x="1" y="2"/>
                        <a:pt x="3" y="3"/>
                        <a:pt x="4" y="4"/>
                      </a:cubicBezTo>
                      <a:cubicBezTo>
                        <a:pt x="4" y="4"/>
                        <a:pt x="4" y="4"/>
                        <a:pt x="4" y="4"/>
                      </a:cubicBezTo>
                      <a:cubicBezTo>
                        <a:pt x="5" y="4"/>
                        <a:pt x="6" y="2"/>
                        <a:pt x="5" y="2"/>
                      </a:cubicBezTo>
                      <a:cubicBezTo>
                        <a:pt x="4" y="1"/>
                        <a:pt x="2"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2" name="Freeform 52"/>
                <p:cNvSpPr>
                  <a:spLocks/>
                </p:cNvSpPr>
                <p:nvPr/>
              </p:nvSpPr>
              <p:spPr bwMode="auto">
                <a:xfrm>
                  <a:off x="3962619" y="4085193"/>
                  <a:ext cx="17462" cy="11112"/>
                </a:xfrm>
                <a:custGeom>
                  <a:avLst/>
                  <a:gdLst>
                    <a:gd name="T0" fmla="*/ 5 w 7"/>
                    <a:gd name="T1" fmla="*/ 0 h 4"/>
                    <a:gd name="T2" fmla="*/ 5 w 7"/>
                    <a:gd name="T3" fmla="*/ 0 h 4"/>
                    <a:gd name="T4" fmla="*/ 0 w 7"/>
                    <a:gd name="T5" fmla="*/ 2 h 4"/>
                    <a:gd name="T6" fmla="*/ 0 w 7"/>
                    <a:gd name="T7" fmla="*/ 4 h 4"/>
                    <a:gd name="T8" fmla="*/ 5 w 7"/>
                    <a:gd name="T9" fmla="*/ 3 h 4"/>
                    <a:gd name="T10" fmla="*/ 5 w 7"/>
                    <a:gd name="T11" fmla="*/ 0 h 4"/>
                  </a:gdLst>
                  <a:ahLst/>
                  <a:cxnLst>
                    <a:cxn ang="0">
                      <a:pos x="T0" y="T1"/>
                    </a:cxn>
                    <a:cxn ang="0">
                      <a:pos x="T2" y="T3"/>
                    </a:cxn>
                    <a:cxn ang="0">
                      <a:pos x="T4" y="T5"/>
                    </a:cxn>
                    <a:cxn ang="0">
                      <a:pos x="T6" y="T7"/>
                    </a:cxn>
                    <a:cxn ang="0">
                      <a:pos x="T8" y="T9"/>
                    </a:cxn>
                    <a:cxn ang="0">
                      <a:pos x="T10" y="T11"/>
                    </a:cxn>
                  </a:cxnLst>
                  <a:rect l="0" t="0" r="r" b="b"/>
                  <a:pathLst>
                    <a:path w="7" h="4">
                      <a:moveTo>
                        <a:pt x="5" y="0"/>
                      </a:moveTo>
                      <a:cubicBezTo>
                        <a:pt x="5" y="0"/>
                        <a:pt x="5" y="0"/>
                        <a:pt x="5" y="0"/>
                      </a:cubicBezTo>
                      <a:cubicBezTo>
                        <a:pt x="3" y="1"/>
                        <a:pt x="1" y="1"/>
                        <a:pt x="0" y="2"/>
                      </a:cubicBezTo>
                      <a:cubicBezTo>
                        <a:pt x="0" y="3"/>
                        <a:pt x="0" y="3"/>
                        <a:pt x="0" y="4"/>
                      </a:cubicBezTo>
                      <a:cubicBezTo>
                        <a:pt x="2" y="4"/>
                        <a:pt x="4" y="3"/>
                        <a:pt x="5" y="3"/>
                      </a:cubicBezTo>
                      <a:cubicBezTo>
                        <a:pt x="7" y="2"/>
                        <a:pt x="6" y="0"/>
                        <a:pt x="5"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3" name="Freeform 53"/>
                <p:cNvSpPr>
                  <a:spLocks/>
                </p:cNvSpPr>
                <p:nvPr/>
              </p:nvSpPr>
              <p:spPr bwMode="auto">
                <a:xfrm>
                  <a:off x="3964207" y="4096305"/>
                  <a:ext cx="23812" cy="17462"/>
                </a:xfrm>
                <a:custGeom>
                  <a:avLst/>
                  <a:gdLst>
                    <a:gd name="T0" fmla="*/ 7 w 9"/>
                    <a:gd name="T1" fmla="*/ 0 h 7"/>
                    <a:gd name="T2" fmla="*/ 6 w 9"/>
                    <a:gd name="T3" fmla="*/ 0 h 7"/>
                    <a:gd name="T4" fmla="*/ 0 w 9"/>
                    <a:gd name="T5" fmla="*/ 5 h 7"/>
                    <a:gd name="T6" fmla="*/ 1 w 9"/>
                    <a:gd name="T7" fmla="*/ 7 h 7"/>
                    <a:gd name="T8" fmla="*/ 8 w 9"/>
                    <a:gd name="T9" fmla="*/ 2 h 7"/>
                    <a:gd name="T10" fmla="*/ 7 w 9"/>
                    <a:gd name="T11" fmla="*/ 0 h 7"/>
                  </a:gdLst>
                  <a:ahLst/>
                  <a:cxnLst>
                    <a:cxn ang="0">
                      <a:pos x="T0" y="T1"/>
                    </a:cxn>
                    <a:cxn ang="0">
                      <a:pos x="T2" y="T3"/>
                    </a:cxn>
                    <a:cxn ang="0">
                      <a:pos x="T4" y="T5"/>
                    </a:cxn>
                    <a:cxn ang="0">
                      <a:pos x="T6" y="T7"/>
                    </a:cxn>
                    <a:cxn ang="0">
                      <a:pos x="T8" y="T9"/>
                    </a:cxn>
                    <a:cxn ang="0">
                      <a:pos x="T10" y="T11"/>
                    </a:cxn>
                  </a:cxnLst>
                  <a:rect l="0" t="0" r="r" b="b"/>
                  <a:pathLst>
                    <a:path w="9" h="7">
                      <a:moveTo>
                        <a:pt x="7" y="0"/>
                      </a:moveTo>
                      <a:cubicBezTo>
                        <a:pt x="7" y="0"/>
                        <a:pt x="7" y="0"/>
                        <a:pt x="6" y="0"/>
                      </a:cubicBezTo>
                      <a:cubicBezTo>
                        <a:pt x="4" y="2"/>
                        <a:pt x="2" y="3"/>
                        <a:pt x="0" y="5"/>
                      </a:cubicBezTo>
                      <a:cubicBezTo>
                        <a:pt x="1" y="5"/>
                        <a:pt x="1" y="6"/>
                        <a:pt x="1" y="7"/>
                      </a:cubicBezTo>
                      <a:cubicBezTo>
                        <a:pt x="3" y="5"/>
                        <a:pt x="5" y="4"/>
                        <a:pt x="8" y="2"/>
                      </a:cubicBezTo>
                      <a:cubicBezTo>
                        <a:pt x="9" y="2"/>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4" name="Freeform 54"/>
                <p:cNvSpPr>
                  <a:spLocks/>
                </p:cNvSpPr>
                <p:nvPr/>
              </p:nvSpPr>
              <p:spPr bwMode="auto">
                <a:xfrm>
                  <a:off x="3975319" y="4105830"/>
                  <a:ext cx="19050" cy="20637"/>
                </a:xfrm>
                <a:custGeom>
                  <a:avLst/>
                  <a:gdLst>
                    <a:gd name="T0" fmla="*/ 7 w 8"/>
                    <a:gd name="T1" fmla="*/ 0 h 8"/>
                    <a:gd name="T2" fmla="*/ 6 w 8"/>
                    <a:gd name="T3" fmla="*/ 0 h 8"/>
                    <a:gd name="T4" fmla="*/ 0 w 8"/>
                    <a:gd name="T5" fmla="*/ 6 h 8"/>
                    <a:gd name="T6" fmla="*/ 2 w 8"/>
                    <a:gd name="T7" fmla="*/ 8 h 8"/>
                    <a:gd name="T8" fmla="*/ 8 w 8"/>
                    <a:gd name="T9" fmla="*/ 2 h 8"/>
                    <a:gd name="T10" fmla="*/ 7 w 8"/>
                    <a:gd name="T11" fmla="*/ 0 h 8"/>
                  </a:gdLst>
                  <a:ahLst/>
                  <a:cxnLst>
                    <a:cxn ang="0">
                      <a:pos x="T0" y="T1"/>
                    </a:cxn>
                    <a:cxn ang="0">
                      <a:pos x="T2" y="T3"/>
                    </a:cxn>
                    <a:cxn ang="0">
                      <a:pos x="T4" y="T5"/>
                    </a:cxn>
                    <a:cxn ang="0">
                      <a:pos x="T6" y="T7"/>
                    </a:cxn>
                    <a:cxn ang="0">
                      <a:pos x="T8" y="T9"/>
                    </a:cxn>
                    <a:cxn ang="0">
                      <a:pos x="T10" y="T11"/>
                    </a:cxn>
                  </a:cxnLst>
                  <a:rect l="0" t="0" r="r" b="b"/>
                  <a:pathLst>
                    <a:path w="8" h="8">
                      <a:moveTo>
                        <a:pt x="7" y="0"/>
                      </a:moveTo>
                      <a:cubicBezTo>
                        <a:pt x="6" y="0"/>
                        <a:pt x="6" y="0"/>
                        <a:pt x="6" y="0"/>
                      </a:cubicBezTo>
                      <a:cubicBezTo>
                        <a:pt x="4" y="2"/>
                        <a:pt x="2" y="4"/>
                        <a:pt x="0" y="6"/>
                      </a:cubicBezTo>
                      <a:cubicBezTo>
                        <a:pt x="1" y="7"/>
                        <a:pt x="2" y="7"/>
                        <a:pt x="2" y="8"/>
                      </a:cubicBezTo>
                      <a:cubicBezTo>
                        <a:pt x="4" y="6"/>
                        <a:pt x="6" y="4"/>
                        <a:pt x="8" y="2"/>
                      </a:cubicBezTo>
                      <a:cubicBezTo>
                        <a:pt x="8" y="1"/>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5" name="Freeform 55"/>
                <p:cNvSpPr>
                  <a:spLocks/>
                </p:cNvSpPr>
                <p:nvPr/>
              </p:nvSpPr>
              <p:spPr bwMode="auto">
                <a:xfrm>
                  <a:off x="3997544" y="4110593"/>
                  <a:ext cx="9525" cy="23812"/>
                </a:xfrm>
                <a:custGeom>
                  <a:avLst/>
                  <a:gdLst>
                    <a:gd name="T0" fmla="*/ 2 w 4"/>
                    <a:gd name="T1" fmla="*/ 0 h 9"/>
                    <a:gd name="T2" fmla="*/ 1 w 4"/>
                    <a:gd name="T3" fmla="*/ 1 h 9"/>
                    <a:gd name="T4" fmla="*/ 0 w 4"/>
                    <a:gd name="T5" fmla="*/ 8 h 9"/>
                    <a:gd name="T6" fmla="*/ 2 w 4"/>
                    <a:gd name="T7" fmla="*/ 9 h 9"/>
                    <a:gd name="T8" fmla="*/ 4 w 4"/>
                    <a:gd name="T9" fmla="*/ 2 h 9"/>
                    <a:gd name="T10" fmla="*/ 2 w 4"/>
                    <a:gd name="T11" fmla="*/ 0 h 9"/>
                  </a:gdLst>
                  <a:ahLst/>
                  <a:cxnLst>
                    <a:cxn ang="0">
                      <a:pos x="T0" y="T1"/>
                    </a:cxn>
                    <a:cxn ang="0">
                      <a:pos x="T2" y="T3"/>
                    </a:cxn>
                    <a:cxn ang="0">
                      <a:pos x="T4" y="T5"/>
                    </a:cxn>
                    <a:cxn ang="0">
                      <a:pos x="T6" y="T7"/>
                    </a:cxn>
                    <a:cxn ang="0">
                      <a:pos x="T8" y="T9"/>
                    </a:cxn>
                    <a:cxn ang="0">
                      <a:pos x="T10" y="T11"/>
                    </a:cxn>
                  </a:cxnLst>
                  <a:rect l="0" t="0" r="r" b="b"/>
                  <a:pathLst>
                    <a:path w="4" h="9">
                      <a:moveTo>
                        <a:pt x="2" y="0"/>
                      </a:moveTo>
                      <a:cubicBezTo>
                        <a:pt x="2" y="0"/>
                        <a:pt x="2" y="0"/>
                        <a:pt x="1" y="1"/>
                      </a:cubicBezTo>
                      <a:cubicBezTo>
                        <a:pt x="1" y="3"/>
                        <a:pt x="0" y="6"/>
                        <a:pt x="0" y="8"/>
                      </a:cubicBezTo>
                      <a:cubicBezTo>
                        <a:pt x="1" y="9"/>
                        <a:pt x="1" y="9"/>
                        <a:pt x="2" y="9"/>
                      </a:cubicBezTo>
                      <a:cubicBezTo>
                        <a:pt x="3" y="6"/>
                        <a:pt x="3" y="4"/>
                        <a:pt x="4" y="2"/>
                      </a:cubicBezTo>
                      <a:cubicBezTo>
                        <a:pt x="4" y="1"/>
                        <a:pt x="3"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6" name="Freeform 56"/>
                <p:cNvSpPr>
                  <a:spLocks/>
                </p:cNvSpPr>
                <p:nvPr/>
              </p:nvSpPr>
              <p:spPr bwMode="auto">
                <a:xfrm>
                  <a:off x="4010244" y="4105830"/>
                  <a:ext cx="9525" cy="25400"/>
                </a:xfrm>
                <a:custGeom>
                  <a:avLst/>
                  <a:gdLst>
                    <a:gd name="T0" fmla="*/ 2 w 4"/>
                    <a:gd name="T1" fmla="*/ 0 h 10"/>
                    <a:gd name="T2" fmla="*/ 0 w 4"/>
                    <a:gd name="T3" fmla="*/ 2 h 10"/>
                    <a:gd name="T4" fmla="*/ 2 w 4"/>
                    <a:gd name="T5" fmla="*/ 10 h 10"/>
                    <a:gd name="T6" fmla="*/ 3 w 4"/>
                    <a:gd name="T7" fmla="*/ 10 h 10"/>
                    <a:gd name="T8" fmla="*/ 4 w 4"/>
                    <a:gd name="T9" fmla="*/ 10 h 10"/>
                    <a:gd name="T10" fmla="*/ 3 w 4"/>
                    <a:gd name="T11" fmla="*/ 1 h 10"/>
                    <a:gd name="T12" fmla="*/ 2 w 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 h="10">
                      <a:moveTo>
                        <a:pt x="2" y="0"/>
                      </a:moveTo>
                      <a:cubicBezTo>
                        <a:pt x="1" y="0"/>
                        <a:pt x="0" y="1"/>
                        <a:pt x="0" y="2"/>
                      </a:cubicBezTo>
                      <a:cubicBezTo>
                        <a:pt x="1" y="5"/>
                        <a:pt x="1" y="7"/>
                        <a:pt x="2" y="10"/>
                      </a:cubicBezTo>
                      <a:cubicBezTo>
                        <a:pt x="2" y="10"/>
                        <a:pt x="2" y="10"/>
                        <a:pt x="3" y="10"/>
                      </a:cubicBezTo>
                      <a:cubicBezTo>
                        <a:pt x="3" y="10"/>
                        <a:pt x="4" y="10"/>
                        <a:pt x="4" y="10"/>
                      </a:cubicBezTo>
                      <a:cubicBezTo>
                        <a:pt x="4" y="7"/>
                        <a:pt x="3" y="4"/>
                        <a:pt x="3" y="1"/>
                      </a:cubicBezTo>
                      <a:cubicBezTo>
                        <a:pt x="2"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7" name="Freeform 57"/>
                <p:cNvSpPr>
                  <a:spLocks/>
                </p:cNvSpPr>
                <p:nvPr/>
              </p:nvSpPr>
              <p:spPr bwMode="auto">
                <a:xfrm>
                  <a:off x="3957857" y="4032804"/>
                  <a:ext cx="226122" cy="97559"/>
                </a:xfrm>
                <a:custGeom>
                  <a:avLst/>
                  <a:gdLst>
                    <a:gd name="T0" fmla="*/ 24 w 38"/>
                    <a:gd name="T1" fmla="*/ 36 h 38"/>
                    <a:gd name="T2" fmla="*/ 36 w 38"/>
                    <a:gd name="T3" fmla="*/ 14 h 38"/>
                    <a:gd name="T4" fmla="*/ 15 w 38"/>
                    <a:gd name="T5" fmla="*/ 2 h 38"/>
                    <a:gd name="T6" fmla="*/ 2 w 38"/>
                    <a:gd name="T7" fmla="*/ 24 h 38"/>
                    <a:gd name="T8" fmla="*/ 24 w 38"/>
                    <a:gd name="T9" fmla="*/ 36 h 38"/>
                  </a:gdLst>
                  <a:ahLst/>
                  <a:cxnLst>
                    <a:cxn ang="0">
                      <a:pos x="T0" y="T1"/>
                    </a:cxn>
                    <a:cxn ang="0">
                      <a:pos x="T2" y="T3"/>
                    </a:cxn>
                    <a:cxn ang="0">
                      <a:pos x="T4" y="T5"/>
                    </a:cxn>
                    <a:cxn ang="0">
                      <a:pos x="T6" y="T7"/>
                    </a:cxn>
                    <a:cxn ang="0">
                      <a:pos x="T8" y="T9"/>
                    </a:cxn>
                  </a:cxnLst>
                  <a:rect l="0" t="0" r="r" b="b"/>
                  <a:pathLst>
                    <a:path w="38" h="38">
                      <a:moveTo>
                        <a:pt x="24" y="36"/>
                      </a:moveTo>
                      <a:cubicBezTo>
                        <a:pt x="33" y="33"/>
                        <a:pt x="38" y="24"/>
                        <a:pt x="36" y="14"/>
                      </a:cubicBezTo>
                      <a:cubicBezTo>
                        <a:pt x="33" y="5"/>
                        <a:pt x="24" y="0"/>
                        <a:pt x="15" y="2"/>
                      </a:cubicBezTo>
                      <a:cubicBezTo>
                        <a:pt x="5" y="5"/>
                        <a:pt x="0" y="15"/>
                        <a:pt x="2" y="24"/>
                      </a:cubicBezTo>
                      <a:cubicBezTo>
                        <a:pt x="5" y="33"/>
                        <a:pt x="14" y="38"/>
                        <a:pt x="24" y="36"/>
                      </a:cubicBezTo>
                      <a:close/>
                    </a:path>
                  </a:pathLst>
                </a:custGeom>
                <a:solidFill>
                  <a:srgbClr val="F6A95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pic>
            <p:nvPicPr>
              <p:cNvPr id="4" name="图片 3"/>
              <p:cNvPicPr>
                <a:picLocks noChangeAspect="1"/>
              </p:cNvPicPr>
              <p:nvPr/>
            </p:nvPicPr>
            <p:blipFill>
              <a:blip r:embed="rId4" cstate="print"/>
              <a:stretch>
                <a:fillRect/>
              </a:stretch>
            </p:blipFill>
            <p:spPr>
              <a:xfrm>
                <a:off x="1244247" y="3704036"/>
                <a:ext cx="1072996" cy="1072996"/>
              </a:xfrm>
              <a:prstGeom prst="rect">
                <a:avLst/>
              </a:prstGeom>
            </p:spPr>
          </p:pic>
          <p:grpSp>
            <p:nvGrpSpPr>
              <p:cNvPr id="2" name="组合 58"/>
              <p:cNvGrpSpPr/>
              <p:nvPr/>
            </p:nvGrpSpPr>
            <p:grpSpPr>
              <a:xfrm>
                <a:off x="996525" y="5091163"/>
                <a:ext cx="1637801" cy="1586215"/>
                <a:chOff x="3532407" y="3591481"/>
                <a:chExt cx="1008062" cy="976311"/>
              </a:xfrm>
            </p:grpSpPr>
            <p:sp>
              <p:nvSpPr>
                <p:cNvPr id="8" name="Freeform 5"/>
                <p:cNvSpPr>
                  <a:spLocks/>
                </p:cNvSpPr>
                <p:nvPr/>
              </p:nvSpPr>
              <p:spPr bwMode="auto">
                <a:xfrm>
                  <a:off x="4010244" y="3754993"/>
                  <a:ext cx="530225" cy="433387"/>
                </a:xfrm>
                <a:custGeom>
                  <a:avLst/>
                  <a:gdLst>
                    <a:gd name="T0" fmla="*/ 0 w 211"/>
                    <a:gd name="T1" fmla="*/ 127 h 173"/>
                    <a:gd name="T2" fmla="*/ 92 w 211"/>
                    <a:gd name="T3" fmla="*/ 29 h 173"/>
                    <a:gd name="T4" fmla="*/ 126 w 211"/>
                    <a:gd name="T5" fmla="*/ 167 h 173"/>
                    <a:gd name="T6" fmla="*/ 0 w 211"/>
                    <a:gd name="T7" fmla="*/ 127 h 173"/>
                  </a:gdLst>
                  <a:ahLst/>
                  <a:cxnLst>
                    <a:cxn ang="0">
                      <a:pos x="T0" y="T1"/>
                    </a:cxn>
                    <a:cxn ang="0">
                      <a:pos x="T2" y="T3"/>
                    </a:cxn>
                    <a:cxn ang="0">
                      <a:pos x="T4" y="T5"/>
                    </a:cxn>
                    <a:cxn ang="0">
                      <a:pos x="T6" y="T7"/>
                    </a:cxn>
                  </a:cxnLst>
                  <a:rect l="0" t="0" r="r" b="b"/>
                  <a:pathLst>
                    <a:path w="211" h="173">
                      <a:moveTo>
                        <a:pt x="0" y="127"/>
                      </a:moveTo>
                      <a:cubicBezTo>
                        <a:pt x="0" y="127"/>
                        <a:pt x="41" y="50"/>
                        <a:pt x="92" y="29"/>
                      </a:cubicBezTo>
                      <a:cubicBezTo>
                        <a:pt x="160" y="0"/>
                        <a:pt x="211" y="157"/>
                        <a:pt x="126" y="167"/>
                      </a:cubicBezTo>
                      <a:cubicBezTo>
                        <a:pt x="61" y="173"/>
                        <a:pt x="0" y="127"/>
                        <a:pt x="0" y="127"/>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6"/>
                <p:cNvSpPr>
                  <a:spLocks/>
                </p:cNvSpPr>
                <p:nvPr/>
              </p:nvSpPr>
              <p:spPr bwMode="auto">
                <a:xfrm>
                  <a:off x="3937219" y="4074080"/>
                  <a:ext cx="454025" cy="493712"/>
                </a:xfrm>
                <a:custGeom>
                  <a:avLst/>
                  <a:gdLst>
                    <a:gd name="T0" fmla="*/ 29 w 181"/>
                    <a:gd name="T1" fmla="*/ 0 h 197"/>
                    <a:gd name="T2" fmla="*/ 150 w 181"/>
                    <a:gd name="T3" fmla="*/ 57 h 197"/>
                    <a:gd name="T4" fmla="*/ 28 w 181"/>
                    <a:gd name="T5" fmla="*/ 129 h 197"/>
                    <a:gd name="T6" fmla="*/ 29 w 181"/>
                    <a:gd name="T7" fmla="*/ 0 h 197"/>
                  </a:gdLst>
                  <a:ahLst/>
                  <a:cxnLst>
                    <a:cxn ang="0">
                      <a:pos x="T0" y="T1"/>
                    </a:cxn>
                    <a:cxn ang="0">
                      <a:pos x="T2" y="T3"/>
                    </a:cxn>
                    <a:cxn ang="0">
                      <a:pos x="T4" y="T5"/>
                    </a:cxn>
                    <a:cxn ang="0">
                      <a:pos x="T6" y="T7"/>
                    </a:cxn>
                  </a:cxnLst>
                  <a:rect l="0" t="0" r="r" b="b"/>
                  <a:pathLst>
                    <a:path w="181" h="197">
                      <a:moveTo>
                        <a:pt x="29" y="0"/>
                      </a:moveTo>
                      <a:cubicBezTo>
                        <a:pt x="29" y="0"/>
                        <a:pt x="119" y="11"/>
                        <a:pt x="150" y="57"/>
                      </a:cubicBezTo>
                      <a:cubicBezTo>
                        <a:pt x="181" y="103"/>
                        <a:pt x="60" y="197"/>
                        <a:pt x="28" y="129"/>
                      </a:cubicBezTo>
                      <a:cubicBezTo>
                        <a:pt x="0" y="71"/>
                        <a:pt x="29" y="0"/>
                        <a:pt x="29" y="0"/>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7"/>
                <p:cNvSpPr>
                  <a:spLocks/>
                </p:cNvSpPr>
                <p:nvPr/>
              </p:nvSpPr>
              <p:spPr bwMode="auto">
                <a:xfrm>
                  <a:off x="3562570" y="4075668"/>
                  <a:ext cx="485775" cy="452437"/>
                </a:xfrm>
                <a:custGeom>
                  <a:avLst/>
                  <a:gdLst>
                    <a:gd name="T0" fmla="*/ 179 w 193"/>
                    <a:gd name="T1" fmla="*/ 4 h 180"/>
                    <a:gd name="T2" fmla="*/ 163 w 193"/>
                    <a:gd name="T3" fmla="*/ 133 h 180"/>
                    <a:gd name="T4" fmla="*/ 49 w 193"/>
                    <a:gd name="T5" fmla="*/ 50 h 180"/>
                    <a:gd name="T6" fmla="*/ 179 w 193"/>
                    <a:gd name="T7" fmla="*/ 4 h 180"/>
                  </a:gdLst>
                  <a:ahLst/>
                  <a:cxnLst>
                    <a:cxn ang="0">
                      <a:pos x="T0" y="T1"/>
                    </a:cxn>
                    <a:cxn ang="0">
                      <a:pos x="T2" y="T3"/>
                    </a:cxn>
                    <a:cxn ang="0">
                      <a:pos x="T4" y="T5"/>
                    </a:cxn>
                    <a:cxn ang="0">
                      <a:pos x="T6" y="T7"/>
                    </a:cxn>
                  </a:cxnLst>
                  <a:rect l="0" t="0" r="r" b="b"/>
                  <a:pathLst>
                    <a:path w="193" h="180">
                      <a:moveTo>
                        <a:pt x="179" y="4"/>
                      </a:moveTo>
                      <a:cubicBezTo>
                        <a:pt x="179" y="4"/>
                        <a:pt x="193" y="86"/>
                        <a:pt x="163" y="133"/>
                      </a:cubicBezTo>
                      <a:cubicBezTo>
                        <a:pt x="133" y="180"/>
                        <a:pt x="0" y="106"/>
                        <a:pt x="49" y="50"/>
                      </a:cubicBezTo>
                      <a:cubicBezTo>
                        <a:pt x="91" y="0"/>
                        <a:pt x="179" y="4"/>
                        <a:pt x="179" y="4"/>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8"/>
                <p:cNvSpPr>
                  <a:spLocks/>
                </p:cNvSpPr>
                <p:nvPr/>
              </p:nvSpPr>
              <p:spPr bwMode="auto">
                <a:xfrm>
                  <a:off x="3532407" y="3724830"/>
                  <a:ext cx="477837" cy="457200"/>
                </a:xfrm>
                <a:custGeom>
                  <a:avLst/>
                  <a:gdLst>
                    <a:gd name="T0" fmla="*/ 190 w 190"/>
                    <a:gd name="T1" fmla="*/ 139 h 182"/>
                    <a:gd name="T2" fmla="*/ 59 w 190"/>
                    <a:gd name="T3" fmla="*/ 175 h 182"/>
                    <a:gd name="T4" fmla="*/ 106 w 190"/>
                    <a:gd name="T5" fmla="*/ 32 h 182"/>
                    <a:gd name="T6" fmla="*/ 190 w 190"/>
                    <a:gd name="T7" fmla="*/ 139 h 182"/>
                  </a:gdLst>
                  <a:ahLst/>
                  <a:cxnLst>
                    <a:cxn ang="0">
                      <a:pos x="T0" y="T1"/>
                    </a:cxn>
                    <a:cxn ang="0">
                      <a:pos x="T2" y="T3"/>
                    </a:cxn>
                    <a:cxn ang="0">
                      <a:pos x="T4" y="T5"/>
                    </a:cxn>
                    <a:cxn ang="0">
                      <a:pos x="T6" y="T7"/>
                    </a:cxn>
                  </a:cxnLst>
                  <a:rect l="0" t="0" r="r" b="b"/>
                  <a:pathLst>
                    <a:path w="190" h="182">
                      <a:moveTo>
                        <a:pt x="190" y="139"/>
                      </a:moveTo>
                      <a:cubicBezTo>
                        <a:pt x="190" y="139"/>
                        <a:pt x="122" y="182"/>
                        <a:pt x="59" y="175"/>
                      </a:cubicBezTo>
                      <a:cubicBezTo>
                        <a:pt x="0" y="168"/>
                        <a:pt x="38" y="0"/>
                        <a:pt x="106" y="32"/>
                      </a:cubicBezTo>
                      <a:cubicBezTo>
                        <a:pt x="183" y="68"/>
                        <a:pt x="190" y="139"/>
                        <a:pt x="190" y="139"/>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9"/>
                <p:cNvSpPr>
                  <a:spLocks/>
                </p:cNvSpPr>
                <p:nvPr/>
              </p:nvSpPr>
              <p:spPr bwMode="auto">
                <a:xfrm>
                  <a:off x="3808632" y="3591481"/>
                  <a:ext cx="495300" cy="493712"/>
                </a:xfrm>
                <a:custGeom>
                  <a:avLst/>
                  <a:gdLst>
                    <a:gd name="T0" fmla="*/ 81 w 197"/>
                    <a:gd name="T1" fmla="*/ 197 h 197"/>
                    <a:gd name="T2" fmla="*/ 12 w 197"/>
                    <a:gd name="T3" fmla="*/ 80 h 197"/>
                    <a:gd name="T4" fmla="*/ 152 w 197"/>
                    <a:gd name="T5" fmla="*/ 100 h 197"/>
                    <a:gd name="T6" fmla="*/ 81 w 197"/>
                    <a:gd name="T7" fmla="*/ 197 h 197"/>
                  </a:gdLst>
                  <a:ahLst/>
                  <a:cxnLst>
                    <a:cxn ang="0">
                      <a:pos x="T0" y="T1"/>
                    </a:cxn>
                    <a:cxn ang="0">
                      <a:pos x="T2" y="T3"/>
                    </a:cxn>
                    <a:cxn ang="0">
                      <a:pos x="T4" y="T5"/>
                    </a:cxn>
                    <a:cxn ang="0">
                      <a:pos x="T6" y="T7"/>
                    </a:cxn>
                  </a:cxnLst>
                  <a:rect l="0" t="0" r="r" b="b"/>
                  <a:pathLst>
                    <a:path w="197" h="197">
                      <a:moveTo>
                        <a:pt x="81" y="197"/>
                      </a:moveTo>
                      <a:cubicBezTo>
                        <a:pt x="81" y="197"/>
                        <a:pt x="20" y="135"/>
                        <a:pt x="12" y="80"/>
                      </a:cubicBezTo>
                      <a:cubicBezTo>
                        <a:pt x="0" y="0"/>
                        <a:pt x="197" y="11"/>
                        <a:pt x="152" y="100"/>
                      </a:cubicBezTo>
                      <a:cubicBezTo>
                        <a:pt x="122" y="158"/>
                        <a:pt x="81" y="197"/>
                        <a:pt x="81" y="197"/>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1"/>
                <p:cNvSpPr>
                  <a:spLocks/>
                </p:cNvSpPr>
                <p:nvPr/>
              </p:nvSpPr>
              <p:spPr bwMode="auto">
                <a:xfrm>
                  <a:off x="4018182" y="4105830"/>
                  <a:ext cx="36512" cy="77787"/>
                </a:xfrm>
                <a:custGeom>
                  <a:avLst/>
                  <a:gdLst>
                    <a:gd name="T0" fmla="*/ 1 w 15"/>
                    <a:gd name="T1" fmla="*/ 3 h 31"/>
                    <a:gd name="T2" fmla="*/ 12 w 15"/>
                    <a:gd name="T3" fmla="*/ 30 h 31"/>
                    <a:gd name="T4" fmla="*/ 14 w 15"/>
                    <a:gd name="T5" fmla="*/ 29 h 31"/>
                    <a:gd name="T6" fmla="*/ 2 w 15"/>
                    <a:gd name="T7" fmla="*/ 2 h 31"/>
                    <a:gd name="T8" fmla="*/ 1 w 15"/>
                    <a:gd name="T9" fmla="*/ 3 h 31"/>
                  </a:gdLst>
                  <a:ahLst/>
                  <a:cxnLst>
                    <a:cxn ang="0">
                      <a:pos x="T0" y="T1"/>
                    </a:cxn>
                    <a:cxn ang="0">
                      <a:pos x="T2" y="T3"/>
                    </a:cxn>
                    <a:cxn ang="0">
                      <a:pos x="T4" y="T5"/>
                    </a:cxn>
                    <a:cxn ang="0">
                      <a:pos x="T6" y="T7"/>
                    </a:cxn>
                    <a:cxn ang="0">
                      <a:pos x="T8" y="T9"/>
                    </a:cxn>
                  </a:cxnLst>
                  <a:rect l="0" t="0" r="r" b="b"/>
                  <a:pathLst>
                    <a:path w="15" h="31">
                      <a:moveTo>
                        <a:pt x="1" y="3"/>
                      </a:moveTo>
                      <a:cubicBezTo>
                        <a:pt x="4" y="12"/>
                        <a:pt x="8" y="21"/>
                        <a:pt x="12" y="30"/>
                      </a:cubicBezTo>
                      <a:cubicBezTo>
                        <a:pt x="13" y="31"/>
                        <a:pt x="15" y="30"/>
                        <a:pt x="14" y="29"/>
                      </a:cubicBezTo>
                      <a:cubicBezTo>
                        <a:pt x="10" y="20"/>
                        <a:pt x="6" y="11"/>
                        <a:pt x="2" y="2"/>
                      </a:cubicBezTo>
                      <a:cubicBezTo>
                        <a:pt x="2" y="0"/>
                        <a:pt x="0" y="1"/>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2"/>
                <p:cNvSpPr>
                  <a:spLocks/>
                </p:cNvSpPr>
                <p:nvPr/>
              </p:nvSpPr>
              <p:spPr bwMode="auto">
                <a:xfrm>
                  <a:off x="4022944" y="4101068"/>
                  <a:ext cx="74612" cy="50800"/>
                </a:xfrm>
                <a:custGeom>
                  <a:avLst/>
                  <a:gdLst>
                    <a:gd name="T0" fmla="*/ 1 w 30"/>
                    <a:gd name="T1" fmla="*/ 2 h 20"/>
                    <a:gd name="T2" fmla="*/ 28 w 30"/>
                    <a:gd name="T3" fmla="*/ 19 h 20"/>
                    <a:gd name="T4" fmla="*/ 29 w 30"/>
                    <a:gd name="T5" fmla="*/ 17 h 20"/>
                    <a:gd name="T6" fmla="*/ 2 w 30"/>
                    <a:gd name="T7" fmla="*/ 0 h 20"/>
                    <a:gd name="T8" fmla="*/ 1 w 30"/>
                    <a:gd name="T9" fmla="*/ 2 h 20"/>
                  </a:gdLst>
                  <a:ahLst/>
                  <a:cxnLst>
                    <a:cxn ang="0">
                      <a:pos x="T0" y="T1"/>
                    </a:cxn>
                    <a:cxn ang="0">
                      <a:pos x="T2" y="T3"/>
                    </a:cxn>
                    <a:cxn ang="0">
                      <a:pos x="T4" y="T5"/>
                    </a:cxn>
                    <a:cxn ang="0">
                      <a:pos x="T6" y="T7"/>
                    </a:cxn>
                    <a:cxn ang="0">
                      <a:pos x="T8" y="T9"/>
                    </a:cxn>
                  </a:cxnLst>
                  <a:rect l="0" t="0" r="r" b="b"/>
                  <a:pathLst>
                    <a:path w="30" h="20">
                      <a:moveTo>
                        <a:pt x="1" y="2"/>
                      </a:moveTo>
                      <a:cubicBezTo>
                        <a:pt x="10" y="8"/>
                        <a:pt x="19" y="14"/>
                        <a:pt x="28" y="19"/>
                      </a:cubicBezTo>
                      <a:cubicBezTo>
                        <a:pt x="29" y="20"/>
                        <a:pt x="30" y="18"/>
                        <a:pt x="29" y="17"/>
                      </a:cubicBezTo>
                      <a:cubicBezTo>
                        <a:pt x="20" y="12"/>
                        <a:pt x="11" y="6"/>
                        <a:pt x="2" y="0"/>
                      </a:cubicBezTo>
                      <a:cubicBezTo>
                        <a:pt x="1" y="0"/>
                        <a:pt x="0" y="2"/>
                        <a:pt x="1"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3"/>
                <p:cNvSpPr>
                  <a:spLocks/>
                </p:cNvSpPr>
                <p:nvPr/>
              </p:nvSpPr>
              <p:spPr bwMode="auto">
                <a:xfrm>
                  <a:off x="4027707" y="4085193"/>
                  <a:ext cx="74612" cy="28575"/>
                </a:xfrm>
                <a:custGeom>
                  <a:avLst/>
                  <a:gdLst>
                    <a:gd name="T0" fmla="*/ 1 w 30"/>
                    <a:gd name="T1" fmla="*/ 3 h 11"/>
                    <a:gd name="T2" fmla="*/ 28 w 30"/>
                    <a:gd name="T3" fmla="*/ 10 h 11"/>
                    <a:gd name="T4" fmla="*/ 29 w 30"/>
                    <a:gd name="T5" fmla="*/ 8 h 11"/>
                    <a:gd name="T6" fmla="*/ 2 w 30"/>
                    <a:gd name="T7" fmla="*/ 1 h 11"/>
                    <a:gd name="T8" fmla="*/ 1 w 30"/>
                    <a:gd name="T9" fmla="*/ 3 h 11"/>
                  </a:gdLst>
                  <a:ahLst/>
                  <a:cxnLst>
                    <a:cxn ang="0">
                      <a:pos x="T0" y="T1"/>
                    </a:cxn>
                    <a:cxn ang="0">
                      <a:pos x="T2" y="T3"/>
                    </a:cxn>
                    <a:cxn ang="0">
                      <a:pos x="T4" y="T5"/>
                    </a:cxn>
                    <a:cxn ang="0">
                      <a:pos x="T6" y="T7"/>
                    </a:cxn>
                    <a:cxn ang="0">
                      <a:pos x="T8" y="T9"/>
                    </a:cxn>
                  </a:cxnLst>
                  <a:rect l="0" t="0" r="r" b="b"/>
                  <a:pathLst>
                    <a:path w="30" h="11">
                      <a:moveTo>
                        <a:pt x="1" y="3"/>
                      </a:moveTo>
                      <a:cubicBezTo>
                        <a:pt x="10" y="6"/>
                        <a:pt x="19" y="8"/>
                        <a:pt x="28" y="10"/>
                      </a:cubicBezTo>
                      <a:cubicBezTo>
                        <a:pt x="30" y="11"/>
                        <a:pt x="30" y="9"/>
                        <a:pt x="29" y="8"/>
                      </a:cubicBezTo>
                      <a:cubicBezTo>
                        <a:pt x="20" y="6"/>
                        <a:pt x="11" y="3"/>
                        <a:pt x="2" y="1"/>
                      </a:cubicBezTo>
                      <a:cubicBezTo>
                        <a:pt x="0" y="0"/>
                        <a:pt x="0" y="3"/>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4"/>
                <p:cNvSpPr>
                  <a:spLocks/>
                </p:cNvSpPr>
                <p:nvPr/>
              </p:nvSpPr>
              <p:spPr bwMode="auto">
                <a:xfrm>
                  <a:off x="4027707" y="4053443"/>
                  <a:ext cx="85725" cy="25400"/>
                </a:xfrm>
                <a:custGeom>
                  <a:avLst/>
                  <a:gdLst>
                    <a:gd name="T0" fmla="*/ 2 w 34"/>
                    <a:gd name="T1" fmla="*/ 10 h 10"/>
                    <a:gd name="T2" fmla="*/ 32 w 34"/>
                    <a:gd name="T3" fmla="*/ 3 h 10"/>
                    <a:gd name="T4" fmla="*/ 32 w 34"/>
                    <a:gd name="T5" fmla="*/ 1 h 10"/>
                    <a:gd name="T6" fmla="*/ 2 w 34"/>
                    <a:gd name="T7" fmla="*/ 8 h 10"/>
                    <a:gd name="T8" fmla="*/ 2 w 34"/>
                    <a:gd name="T9" fmla="*/ 10 h 10"/>
                  </a:gdLst>
                  <a:ahLst/>
                  <a:cxnLst>
                    <a:cxn ang="0">
                      <a:pos x="T0" y="T1"/>
                    </a:cxn>
                    <a:cxn ang="0">
                      <a:pos x="T2" y="T3"/>
                    </a:cxn>
                    <a:cxn ang="0">
                      <a:pos x="T4" y="T5"/>
                    </a:cxn>
                    <a:cxn ang="0">
                      <a:pos x="T6" y="T7"/>
                    </a:cxn>
                    <a:cxn ang="0">
                      <a:pos x="T8" y="T9"/>
                    </a:cxn>
                  </a:cxnLst>
                  <a:rect l="0" t="0" r="r" b="b"/>
                  <a:pathLst>
                    <a:path w="34" h="10">
                      <a:moveTo>
                        <a:pt x="2" y="10"/>
                      </a:moveTo>
                      <a:cubicBezTo>
                        <a:pt x="12" y="8"/>
                        <a:pt x="22" y="5"/>
                        <a:pt x="32" y="3"/>
                      </a:cubicBezTo>
                      <a:cubicBezTo>
                        <a:pt x="34" y="2"/>
                        <a:pt x="33" y="0"/>
                        <a:pt x="32" y="1"/>
                      </a:cubicBezTo>
                      <a:cubicBezTo>
                        <a:pt x="22" y="3"/>
                        <a:pt x="12" y="5"/>
                        <a:pt x="2" y="8"/>
                      </a:cubicBezTo>
                      <a:cubicBezTo>
                        <a:pt x="0" y="8"/>
                        <a:pt x="1" y="10"/>
                        <a:pt x="2" y="1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5"/>
                <p:cNvSpPr>
                  <a:spLocks/>
                </p:cNvSpPr>
                <p:nvPr/>
              </p:nvSpPr>
              <p:spPr bwMode="auto">
                <a:xfrm>
                  <a:off x="4024532" y="3985180"/>
                  <a:ext cx="50800" cy="80962"/>
                </a:xfrm>
                <a:custGeom>
                  <a:avLst/>
                  <a:gdLst>
                    <a:gd name="T0" fmla="*/ 2 w 20"/>
                    <a:gd name="T1" fmla="*/ 30 h 32"/>
                    <a:gd name="T2" fmla="*/ 19 w 20"/>
                    <a:gd name="T3" fmla="*/ 2 h 32"/>
                    <a:gd name="T4" fmla="*/ 17 w 20"/>
                    <a:gd name="T5" fmla="*/ 1 h 32"/>
                    <a:gd name="T6" fmla="*/ 0 w 20"/>
                    <a:gd name="T7" fmla="*/ 29 h 32"/>
                    <a:gd name="T8" fmla="*/ 2 w 20"/>
                    <a:gd name="T9" fmla="*/ 30 h 32"/>
                  </a:gdLst>
                  <a:ahLst/>
                  <a:cxnLst>
                    <a:cxn ang="0">
                      <a:pos x="T0" y="T1"/>
                    </a:cxn>
                    <a:cxn ang="0">
                      <a:pos x="T2" y="T3"/>
                    </a:cxn>
                    <a:cxn ang="0">
                      <a:pos x="T4" y="T5"/>
                    </a:cxn>
                    <a:cxn ang="0">
                      <a:pos x="T6" y="T7"/>
                    </a:cxn>
                    <a:cxn ang="0">
                      <a:pos x="T8" y="T9"/>
                    </a:cxn>
                  </a:cxnLst>
                  <a:rect l="0" t="0" r="r" b="b"/>
                  <a:pathLst>
                    <a:path w="20" h="32">
                      <a:moveTo>
                        <a:pt x="2" y="30"/>
                      </a:moveTo>
                      <a:cubicBezTo>
                        <a:pt x="8" y="21"/>
                        <a:pt x="14" y="12"/>
                        <a:pt x="19" y="2"/>
                      </a:cubicBezTo>
                      <a:cubicBezTo>
                        <a:pt x="20" y="1"/>
                        <a:pt x="18" y="0"/>
                        <a:pt x="17" y="1"/>
                      </a:cubicBezTo>
                      <a:cubicBezTo>
                        <a:pt x="12" y="11"/>
                        <a:pt x="6" y="20"/>
                        <a:pt x="0" y="29"/>
                      </a:cubicBezTo>
                      <a:cubicBezTo>
                        <a:pt x="0" y="30"/>
                        <a:pt x="2" y="32"/>
                        <a:pt x="2" y="3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6"/>
                <p:cNvSpPr>
                  <a:spLocks/>
                </p:cNvSpPr>
                <p:nvPr/>
              </p:nvSpPr>
              <p:spPr bwMode="auto">
                <a:xfrm>
                  <a:off x="4007069" y="3959780"/>
                  <a:ext cx="22225" cy="98425"/>
                </a:xfrm>
                <a:custGeom>
                  <a:avLst/>
                  <a:gdLst>
                    <a:gd name="T0" fmla="*/ 2 w 9"/>
                    <a:gd name="T1" fmla="*/ 37 h 39"/>
                    <a:gd name="T2" fmla="*/ 8 w 9"/>
                    <a:gd name="T3" fmla="*/ 2 h 39"/>
                    <a:gd name="T4" fmla="*/ 6 w 9"/>
                    <a:gd name="T5" fmla="*/ 1 h 39"/>
                    <a:gd name="T6" fmla="*/ 0 w 9"/>
                    <a:gd name="T7" fmla="*/ 37 h 39"/>
                    <a:gd name="T8" fmla="*/ 2 w 9"/>
                    <a:gd name="T9" fmla="*/ 37 h 39"/>
                  </a:gdLst>
                  <a:ahLst/>
                  <a:cxnLst>
                    <a:cxn ang="0">
                      <a:pos x="T0" y="T1"/>
                    </a:cxn>
                    <a:cxn ang="0">
                      <a:pos x="T2" y="T3"/>
                    </a:cxn>
                    <a:cxn ang="0">
                      <a:pos x="T4" y="T5"/>
                    </a:cxn>
                    <a:cxn ang="0">
                      <a:pos x="T6" y="T7"/>
                    </a:cxn>
                    <a:cxn ang="0">
                      <a:pos x="T8" y="T9"/>
                    </a:cxn>
                  </a:cxnLst>
                  <a:rect l="0" t="0" r="r" b="b"/>
                  <a:pathLst>
                    <a:path w="9" h="39">
                      <a:moveTo>
                        <a:pt x="2" y="37"/>
                      </a:moveTo>
                      <a:cubicBezTo>
                        <a:pt x="4" y="25"/>
                        <a:pt x="6" y="14"/>
                        <a:pt x="8" y="2"/>
                      </a:cubicBezTo>
                      <a:cubicBezTo>
                        <a:pt x="9" y="0"/>
                        <a:pt x="7" y="0"/>
                        <a:pt x="6" y="1"/>
                      </a:cubicBezTo>
                      <a:cubicBezTo>
                        <a:pt x="4" y="13"/>
                        <a:pt x="2" y="25"/>
                        <a:pt x="0" y="37"/>
                      </a:cubicBezTo>
                      <a:cubicBezTo>
                        <a:pt x="0" y="38"/>
                        <a:pt x="2" y="39"/>
                        <a:pt x="2" y="37"/>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17"/>
                <p:cNvSpPr>
                  <a:spLocks/>
                </p:cNvSpPr>
                <p:nvPr/>
              </p:nvSpPr>
              <p:spPr bwMode="auto">
                <a:xfrm>
                  <a:off x="3972144" y="3972480"/>
                  <a:ext cx="25400" cy="88900"/>
                </a:xfrm>
                <a:custGeom>
                  <a:avLst/>
                  <a:gdLst>
                    <a:gd name="T0" fmla="*/ 10 w 10"/>
                    <a:gd name="T1" fmla="*/ 33 h 35"/>
                    <a:gd name="T2" fmla="*/ 2 w 10"/>
                    <a:gd name="T3" fmla="*/ 2 h 35"/>
                    <a:gd name="T4" fmla="*/ 0 w 10"/>
                    <a:gd name="T5" fmla="*/ 2 h 35"/>
                    <a:gd name="T6" fmla="*/ 8 w 10"/>
                    <a:gd name="T7" fmla="*/ 34 h 35"/>
                    <a:gd name="T8" fmla="*/ 10 w 10"/>
                    <a:gd name="T9" fmla="*/ 33 h 35"/>
                  </a:gdLst>
                  <a:ahLst/>
                  <a:cxnLst>
                    <a:cxn ang="0">
                      <a:pos x="T0" y="T1"/>
                    </a:cxn>
                    <a:cxn ang="0">
                      <a:pos x="T2" y="T3"/>
                    </a:cxn>
                    <a:cxn ang="0">
                      <a:pos x="T4" y="T5"/>
                    </a:cxn>
                    <a:cxn ang="0">
                      <a:pos x="T6" y="T7"/>
                    </a:cxn>
                    <a:cxn ang="0">
                      <a:pos x="T8" y="T9"/>
                    </a:cxn>
                  </a:cxnLst>
                  <a:rect l="0" t="0" r="r" b="b"/>
                  <a:pathLst>
                    <a:path w="10" h="35">
                      <a:moveTo>
                        <a:pt x="10" y="33"/>
                      </a:moveTo>
                      <a:cubicBezTo>
                        <a:pt x="7" y="23"/>
                        <a:pt x="5" y="12"/>
                        <a:pt x="2" y="2"/>
                      </a:cubicBezTo>
                      <a:cubicBezTo>
                        <a:pt x="2" y="0"/>
                        <a:pt x="0" y="1"/>
                        <a:pt x="0" y="2"/>
                      </a:cubicBezTo>
                      <a:cubicBezTo>
                        <a:pt x="3" y="13"/>
                        <a:pt x="5" y="23"/>
                        <a:pt x="8" y="34"/>
                      </a:cubicBezTo>
                      <a:cubicBezTo>
                        <a:pt x="8" y="35"/>
                        <a:pt x="10" y="34"/>
                        <a:pt x="10" y="3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8"/>
                <p:cNvSpPr>
                  <a:spLocks/>
                </p:cNvSpPr>
                <p:nvPr/>
              </p:nvSpPr>
              <p:spPr bwMode="auto">
                <a:xfrm>
                  <a:off x="3934044" y="4007405"/>
                  <a:ext cx="50800" cy="60325"/>
                </a:xfrm>
                <a:custGeom>
                  <a:avLst/>
                  <a:gdLst>
                    <a:gd name="T0" fmla="*/ 19 w 20"/>
                    <a:gd name="T1" fmla="*/ 21 h 24"/>
                    <a:gd name="T2" fmla="*/ 2 w 20"/>
                    <a:gd name="T3" fmla="*/ 1 h 24"/>
                    <a:gd name="T4" fmla="*/ 1 w 20"/>
                    <a:gd name="T5" fmla="*/ 3 h 24"/>
                    <a:gd name="T6" fmla="*/ 18 w 20"/>
                    <a:gd name="T7" fmla="*/ 22 h 24"/>
                    <a:gd name="T8" fmla="*/ 19 w 20"/>
                    <a:gd name="T9" fmla="*/ 21 h 24"/>
                  </a:gdLst>
                  <a:ahLst/>
                  <a:cxnLst>
                    <a:cxn ang="0">
                      <a:pos x="T0" y="T1"/>
                    </a:cxn>
                    <a:cxn ang="0">
                      <a:pos x="T2" y="T3"/>
                    </a:cxn>
                    <a:cxn ang="0">
                      <a:pos x="T4" y="T5"/>
                    </a:cxn>
                    <a:cxn ang="0">
                      <a:pos x="T6" y="T7"/>
                    </a:cxn>
                    <a:cxn ang="0">
                      <a:pos x="T8" y="T9"/>
                    </a:cxn>
                  </a:cxnLst>
                  <a:rect l="0" t="0" r="r" b="b"/>
                  <a:pathLst>
                    <a:path w="20" h="24">
                      <a:moveTo>
                        <a:pt x="19" y="21"/>
                      </a:moveTo>
                      <a:cubicBezTo>
                        <a:pt x="14" y="14"/>
                        <a:pt x="8" y="8"/>
                        <a:pt x="2" y="1"/>
                      </a:cubicBezTo>
                      <a:cubicBezTo>
                        <a:pt x="1" y="0"/>
                        <a:pt x="0" y="2"/>
                        <a:pt x="1" y="3"/>
                      </a:cubicBezTo>
                      <a:cubicBezTo>
                        <a:pt x="6" y="9"/>
                        <a:pt x="12" y="16"/>
                        <a:pt x="18" y="22"/>
                      </a:cubicBezTo>
                      <a:cubicBezTo>
                        <a:pt x="19" y="24"/>
                        <a:pt x="20" y="22"/>
                        <a:pt x="19" y="2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9"/>
                <p:cNvSpPr>
                  <a:spLocks/>
                </p:cNvSpPr>
                <p:nvPr/>
              </p:nvSpPr>
              <p:spPr bwMode="auto">
                <a:xfrm>
                  <a:off x="3908644" y="4040743"/>
                  <a:ext cx="71437" cy="38100"/>
                </a:xfrm>
                <a:custGeom>
                  <a:avLst/>
                  <a:gdLst>
                    <a:gd name="T0" fmla="*/ 27 w 28"/>
                    <a:gd name="T1" fmla="*/ 13 h 15"/>
                    <a:gd name="T2" fmla="*/ 3 w 28"/>
                    <a:gd name="T3" fmla="*/ 0 h 15"/>
                    <a:gd name="T4" fmla="*/ 2 w 28"/>
                    <a:gd name="T5" fmla="*/ 2 h 15"/>
                    <a:gd name="T6" fmla="*/ 26 w 28"/>
                    <a:gd name="T7" fmla="*/ 15 h 15"/>
                    <a:gd name="T8" fmla="*/ 27 w 28"/>
                    <a:gd name="T9" fmla="*/ 13 h 15"/>
                  </a:gdLst>
                  <a:ahLst/>
                  <a:cxnLst>
                    <a:cxn ang="0">
                      <a:pos x="T0" y="T1"/>
                    </a:cxn>
                    <a:cxn ang="0">
                      <a:pos x="T2" y="T3"/>
                    </a:cxn>
                    <a:cxn ang="0">
                      <a:pos x="T4" y="T5"/>
                    </a:cxn>
                    <a:cxn ang="0">
                      <a:pos x="T6" y="T7"/>
                    </a:cxn>
                    <a:cxn ang="0">
                      <a:pos x="T8" y="T9"/>
                    </a:cxn>
                  </a:cxnLst>
                  <a:rect l="0" t="0" r="r" b="b"/>
                  <a:pathLst>
                    <a:path w="28" h="15">
                      <a:moveTo>
                        <a:pt x="27" y="13"/>
                      </a:moveTo>
                      <a:cubicBezTo>
                        <a:pt x="19" y="8"/>
                        <a:pt x="11" y="4"/>
                        <a:pt x="3" y="0"/>
                      </a:cubicBezTo>
                      <a:cubicBezTo>
                        <a:pt x="2" y="0"/>
                        <a:pt x="0" y="2"/>
                        <a:pt x="2" y="2"/>
                      </a:cubicBezTo>
                      <a:cubicBezTo>
                        <a:pt x="10" y="6"/>
                        <a:pt x="18" y="10"/>
                        <a:pt x="26" y="15"/>
                      </a:cubicBezTo>
                      <a:cubicBezTo>
                        <a:pt x="27" y="15"/>
                        <a:pt x="28" y="13"/>
                        <a:pt x="27" y="1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20"/>
                <p:cNvSpPr>
                  <a:spLocks/>
                </p:cNvSpPr>
                <p:nvPr/>
              </p:nvSpPr>
              <p:spPr bwMode="auto">
                <a:xfrm>
                  <a:off x="3902294" y="4085193"/>
                  <a:ext cx="77787" cy="28575"/>
                </a:xfrm>
                <a:custGeom>
                  <a:avLst/>
                  <a:gdLst>
                    <a:gd name="T0" fmla="*/ 29 w 31"/>
                    <a:gd name="T1" fmla="*/ 0 h 11"/>
                    <a:gd name="T2" fmla="*/ 1 w 31"/>
                    <a:gd name="T3" fmla="*/ 8 h 11"/>
                    <a:gd name="T4" fmla="*/ 2 w 31"/>
                    <a:gd name="T5" fmla="*/ 10 h 11"/>
                    <a:gd name="T6" fmla="*/ 29 w 31"/>
                    <a:gd name="T7" fmla="*/ 3 h 11"/>
                    <a:gd name="T8" fmla="*/ 29 w 31"/>
                    <a:gd name="T9" fmla="*/ 0 h 11"/>
                  </a:gdLst>
                  <a:ahLst/>
                  <a:cxnLst>
                    <a:cxn ang="0">
                      <a:pos x="T0" y="T1"/>
                    </a:cxn>
                    <a:cxn ang="0">
                      <a:pos x="T2" y="T3"/>
                    </a:cxn>
                    <a:cxn ang="0">
                      <a:pos x="T4" y="T5"/>
                    </a:cxn>
                    <a:cxn ang="0">
                      <a:pos x="T6" y="T7"/>
                    </a:cxn>
                    <a:cxn ang="0">
                      <a:pos x="T8" y="T9"/>
                    </a:cxn>
                  </a:cxnLst>
                  <a:rect l="0" t="0" r="r" b="b"/>
                  <a:pathLst>
                    <a:path w="31" h="11">
                      <a:moveTo>
                        <a:pt x="29" y="0"/>
                      </a:moveTo>
                      <a:cubicBezTo>
                        <a:pt x="20" y="3"/>
                        <a:pt x="11" y="5"/>
                        <a:pt x="1" y="8"/>
                      </a:cubicBezTo>
                      <a:cubicBezTo>
                        <a:pt x="0" y="8"/>
                        <a:pt x="1" y="11"/>
                        <a:pt x="2" y="10"/>
                      </a:cubicBezTo>
                      <a:cubicBezTo>
                        <a:pt x="11" y="8"/>
                        <a:pt x="20" y="5"/>
                        <a:pt x="29" y="3"/>
                      </a:cubicBezTo>
                      <a:cubicBezTo>
                        <a:pt x="31" y="2"/>
                        <a:pt x="30" y="0"/>
                        <a:pt x="29"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21"/>
                <p:cNvSpPr>
                  <a:spLocks/>
                </p:cNvSpPr>
                <p:nvPr/>
              </p:nvSpPr>
              <p:spPr bwMode="auto">
                <a:xfrm>
                  <a:off x="3919757" y="4096305"/>
                  <a:ext cx="68262" cy="47625"/>
                </a:xfrm>
                <a:custGeom>
                  <a:avLst/>
                  <a:gdLst>
                    <a:gd name="T0" fmla="*/ 24 w 27"/>
                    <a:gd name="T1" fmla="*/ 0 h 19"/>
                    <a:gd name="T2" fmla="*/ 1 w 27"/>
                    <a:gd name="T3" fmla="*/ 16 h 19"/>
                    <a:gd name="T4" fmla="*/ 2 w 27"/>
                    <a:gd name="T5" fmla="*/ 18 h 19"/>
                    <a:gd name="T6" fmla="*/ 26 w 27"/>
                    <a:gd name="T7" fmla="*/ 2 h 19"/>
                    <a:gd name="T8" fmla="*/ 24 w 27"/>
                    <a:gd name="T9" fmla="*/ 0 h 19"/>
                  </a:gdLst>
                  <a:ahLst/>
                  <a:cxnLst>
                    <a:cxn ang="0">
                      <a:pos x="T0" y="T1"/>
                    </a:cxn>
                    <a:cxn ang="0">
                      <a:pos x="T2" y="T3"/>
                    </a:cxn>
                    <a:cxn ang="0">
                      <a:pos x="T4" y="T5"/>
                    </a:cxn>
                    <a:cxn ang="0">
                      <a:pos x="T6" y="T7"/>
                    </a:cxn>
                    <a:cxn ang="0">
                      <a:pos x="T8" y="T9"/>
                    </a:cxn>
                  </a:cxnLst>
                  <a:rect l="0" t="0" r="r" b="b"/>
                  <a:pathLst>
                    <a:path w="27" h="19">
                      <a:moveTo>
                        <a:pt x="24" y="0"/>
                      </a:moveTo>
                      <a:cubicBezTo>
                        <a:pt x="17" y="6"/>
                        <a:pt x="9" y="11"/>
                        <a:pt x="1" y="16"/>
                      </a:cubicBezTo>
                      <a:cubicBezTo>
                        <a:pt x="0" y="17"/>
                        <a:pt x="1" y="19"/>
                        <a:pt x="2" y="18"/>
                      </a:cubicBezTo>
                      <a:cubicBezTo>
                        <a:pt x="10" y="13"/>
                        <a:pt x="18" y="8"/>
                        <a:pt x="26" y="2"/>
                      </a:cubicBezTo>
                      <a:cubicBezTo>
                        <a:pt x="27" y="2"/>
                        <a:pt x="26" y="0"/>
                        <a:pt x="24"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22"/>
                <p:cNvSpPr>
                  <a:spLocks/>
                </p:cNvSpPr>
                <p:nvPr/>
              </p:nvSpPr>
              <p:spPr bwMode="auto">
                <a:xfrm>
                  <a:off x="3946744" y="4104243"/>
                  <a:ext cx="50800" cy="53975"/>
                </a:xfrm>
                <a:custGeom>
                  <a:avLst/>
                  <a:gdLst>
                    <a:gd name="T0" fmla="*/ 17 w 20"/>
                    <a:gd name="T1" fmla="*/ 1 h 22"/>
                    <a:gd name="T2" fmla="*/ 1 w 20"/>
                    <a:gd name="T3" fmla="*/ 19 h 22"/>
                    <a:gd name="T4" fmla="*/ 2 w 20"/>
                    <a:gd name="T5" fmla="*/ 21 h 22"/>
                    <a:gd name="T6" fmla="*/ 19 w 20"/>
                    <a:gd name="T7" fmla="*/ 3 h 22"/>
                    <a:gd name="T8" fmla="*/ 17 w 20"/>
                    <a:gd name="T9" fmla="*/ 1 h 22"/>
                  </a:gdLst>
                  <a:ahLst/>
                  <a:cxnLst>
                    <a:cxn ang="0">
                      <a:pos x="T0" y="T1"/>
                    </a:cxn>
                    <a:cxn ang="0">
                      <a:pos x="T2" y="T3"/>
                    </a:cxn>
                    <a:cxn ang="0">
                      <a:pos x="T4" y="T5"/>
                    </a:cxn>
                    <a:cxn ang="0">
                      <a:pos x="T6" y="T7"/>
                    </a:cxn>
                    <a:cxn ang="0">
                      <a:pos x="T8" y="T9"/>
                    </a:cxn>
                  </a:cxnLst>
                  <a:rect l="0" t="0" r="r" b="b"/>
                  <a:pathLst>
                    <a:path w="20" h="22">
                      <a:moveTo>
                        <a:pt x="17" y="1"/>
                      </a:moveTo>
                      <a:cubicBezTo>
                        <a:pt x="12" y="7"/>
                        <a:pt x="6" y="13"/>
                        <a:pt x="1" y="19"/>
                      </a:cubicBezTo>
                      <a:cubicBezTo>
                        <a:pt x="0" y="20"/>
                        <a:pt x="1" y="22"/>
                        <a:pt x="2" y="21"/>
                      </a:cubicBezTo>
                      <a:cubicBezTo>
                        <a:pt x="8" y="15"/>
                        <a:pt x="13" y="9"/>
                        <a:pt x="19" y="3"/>
                      </a:cubicBezTo>
                      <a:cubicBezTo>
                        <a:pt x="20" y="2"/>
                        <a:pt x="18" y="0"/>
                        <a:pt x="17"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23"/>
                <p:cNvSpPr>
                  <a:spLocks/>
                </p:cNvSpPr>
                <p:nvPr/>
              </p:nvSpPr>
              <p:spPr bwMode="auto">
                <a:xfrm>
                  <a:off x="3988019" y="4110593"/>
                  <a:ext cx="19050" cy="68262"/>
                </a:xfrm>
                <a:custGeom>
                  <a:avLst/>
                  <a:gdLst>
                    <a:gd name="T0" fmla="*/ 5 w 8"/>
                    <a:gd name="T1" fmla="*/ 1 h 27"/>
                    <a:gd name="T2" fmla="*/ 0 w 8"/>
                    <a:gd name="T3" fmla="*/ 25 h 27"/>
                    <a:gd name="T4" fmla="*/ 3 w 8"/>
                    <a:gd name="T5" fmla="*/ 26 h 27"/>
                    <a:gd name="T6" fmla="*/ 8 w 8"/>
                    <a:gd name="T7" fmla="*/ 2 h 27"/>
                    <a:gd name="T8" fmla="*/ 5 w 8"/>
                    <a:gd name="T9" fmla="*/ 1 h 27"/>
                  </a:gdLst>
                  <a:ahLst/>
                  <a:cxnLst>
                    <a:cxn ang="0">
                      <a:pos x="T0" y="T1"/>
                    </a:cxn>
                    <a:cxn ang="0">
                      <a:pos x="T2" y="T3"/>
                    </a:cxn>
                    <a:cxn ang="0">
                      <a:pos x="T4" y="T5"/>
                    </a:cxn>
                    <a:cxn ang="0">
                      <a:pos x="T6" y="T7"/>
                    </a:cxn>
                    <a:cxn ang="0">
                      <a:pos x="T8" y="T9"/>
                    </a:cxn>
                  </a:cxnLst>
                  <a:rect l="0" t="0" r="r" b="b"/>
                  <a:pathLst>
                    <a:path w="8" h="27">
                      <a:moveTo>
                        <a:pt x="5" y="1"/>
                      </a:moveTo>
                      <a:cubicBezTo>
                        <a:pt x="4" y="9"/>
                        <a:pt x="2" y="17"/>
                        <a:pt x="0" y="25"/>
                      </a:cubicBezTo>
                      <a:cubicBezTo>
                        <a:pt x="0" y="27"/>
                        <a:pt x="2" y="27"/>
                        <a:pt x="3" y="26"/>
                      </a:cubicBezTo>
                      <a:cubicBezTo>
                        <a:pt x="4" y="18"/>
                        <a:pt x="6" y="10"/>
                        <a:pt x="8" y="2"/>
                      </a:cubicBezTo>
                      <a:cubicBezTo>
                        <a:pt x="8" y="0"/>
                        <a:pt x="6" y="0"/>
                        <a:pt x="5"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24"/>
                <p:cNvSpPr>
                  <a:spLocks/>
                </p:cNvSpPr>
                <p:nvPr/>
              </p:nvSpPr>
              <p:spPr bwMode="auto">
                <a:xfrm>
                  <a:off x="4010244" y="4105830"/>
                  <a:ext cx="19050" cy="76200"/>
                </a:xfrm>
                <a:custGeom>
                  <a:avLst/>
                  <a:gdLst>
                    <a:gd name="T0" fmla="*/ 0 w 8"/>
                    <a:gd name="T1" fmla="*/ 2 h 30"/>
                    <a:gd name="T2" fmla="*/ 6 w 8"/>
                    <a:gd name="T3" fmla="*/ 28 h 30"/>
                    <a:gd name="T4" fmla="*/ 8 w 8"/>
                    <a:gd name="T5" fmla="*/ 27 h 30"/>
                    <a:gd name="T6" fmla="*/ 3 w 8"/>
                    <a:gd name="T7" fmla="*/ 1 h 30"/>
                    <a:gd name="T8" fmla="*/ 0 w 8"/>
                    <a:gd name="T9" fmla="*/ 2 h 30"/>
                  </a:gdLst>
                  <a:ahLst/>
                  <a:cxnLst>
                    <a:cxn ang="0">
                      <a:pos x="T0" y="T1"/>
                    </a:cxn>
                    <a:cxn ang="0">
                      <a:pos x="T2" y="T3"/>
                    </a:cxn>
                    <a:cxn ang="0">
                      <a:pos x="T4" y="T5"/>
                    </a:cxn>
                    <a:cxn ang="0">
                      <a:pos x="T6" y="T7"/>
                    </a:cxn>
                    <a:cxn ang="0">
                      <a:pos x="T8" y="T9"/>
                    </a:cxn>
                  </a:cxnLst>
                  <a:rect l="0" t="0" r="r" b="b"/>
                  <a:pathLst>
                    <a:path w="8" h="30">
                      <a:moveTo>
                        <a:pt x="0" y="2"/>
                      </a:moveTo>
                      <a:cubicBezTo>
                        <a:pt x="2" y="11"/>
                        <a:pt x="4" y="19"/>
                        <a:pt x="6" y="28"/>
                      </a:cubicBezTo>
                      <a:cubicBezTo>
                        <a:pt x="6" y="30"/>
                        <a:pt x="8" y="29"/>
                        <a:pt x="8" y="27"/>
                      </a:cubicBezTo>
                      <a:cubicBezTo>
                        <a:pt x="6" y="19"/>
                        <a:pt x="4" y="10"/>
                        <a:pt x="3" y="1"/>
                      </a:cubicBezTo>
                      <a:cubicBezTo>
                        <a:pt x="2" y="0"/>
                        <a:pt x="0" y="0"/>
                        <a:pt x="0"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25"/>
                <p:cNvSpPr>
                  <a:spLocks/>
                </p:cNvSpPr>
                <p:nvPr/>
              </p:nvSpPr>
              <p:spPr bwMode="auto">
                <a:xfrm>
                  <a:off x="4062632" y="3966130"/>
                  <a:ext cx="30162" cy="30162"/>
                </a:xfrm>
                <a:custGeom>
                  <a:avLst/>
                  <a:gdLst>
                    <a:gd name="T0" fmla="*/ 7 w 12"/>
                    <a:gd name="T1" fmla="*/ 11 h 12"/>
                    <a:gd name="T2" fmla="*/ 1 w 12"/>
                    <a:gd name="T3" fmla="*/ 7 h 12"/>
                    <a:gd name="T4" fmla="*/ 4 w 12"/>
                    <a:gd name="T5" fmla="*/ 0 h 12"/>
                    <a:gd name="T6" fmla="*/ 11 w 12"/>
                    <a:gd name="T7" fmla="*/ 4 h 12"/>
                    <a:gd name="T8" fmla="*/ 7 w 12"/>
                    <a:gd name="T9" fmla="*/ 11 h 12"/>
                  </a:gdLst>
                  <a:ahLst/>
                  <a:cxnLst>
                    <a:cxn ang="0">
                      <a:pos x="T0" y="T1"/>
                    </a:cxn>
                    <a:cxn ang="0">
                      <a:pos x="T2" y="T3"/>
                    </a:cxn>
                    <a:cxn ang="0">
                      <a:pos x="T4" y="T5"/>
                    </a:cxn>
                    <a:cxn ang="0">
                      <a:pos x="T6" y="T7"/>
                    </a:cxn>
                    <a:cxn ang="0">
                      <a:pos x="T8" y="T9"/>
                    </a:cxn>
                  </a:cxnLst>
                  <a:rect l="0" t="0" r="r" b="b"/>
                  <a:pathLst>
                    <a:path w="12" h="12">
                      <a:moveTo>
                        <a:pt x="7" y="11"/>
                      </a:moveTo>
                      <a:cubicBezTo>
                        <a:pt x="4" y="12"/>
                        <a:pt x="1" y="10"/>
                        <a:pt x="1" y="7"/>
                      </a:cubicBezTo>
                      <a:cubicBezTo>
                        <a:pt x="0" y="4"/>
                        <a:pt x="2" y="1"/>
                        <a:pt x="4" y="0"/>
                      </a:cubicBezTo>
                      <a:cubicBezTo>
                        <a:pt x="7" y="0"/>
                        <a:pt x="10" y="1"/>
                        <a:pt x="11" y="4"/>
                      </a:cubicBezTo>
                      <a:cubicBezTo>
                        <a:pt x="12" y="7"/>
                        <a:pt x="10" y="10"/>
                        <a:pt x="7" y="11"/>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26"/>
                <p:cNvSpPr>
                  <a:spLocks/>
                </p:cNvSpPr>
                <p:nvPr/>
              </p:nvSpPr>
              <p:spPr bwMode="auto">
                <a:xfrm>
                  <a:off x="4095969" y="4040743"/>
                  <a:ext cx="31750" cy="30162"/>
                </a:xfrm>
                <a:custGeom>
                  <a:avLst/>
                  <a:gdLst>
                    <a:gd name="T0" fmla="*/ 8 w 13"/>
                    <a:gd name="T1" fmla="*/ 12 h 12"/>
                    <a:gd name="T2" fmla="*/ 12 w 13"/>
                    <a:gd name="T3" fmla="*/ 5 h 12"/>
                    <a:gd name="T4" fmla="*/ 5 w 13"/>
                    <a:gd name="T5" fmla="*/ 1 h 12"/>
                    <a:gd name="T6" fmla="*/ 1 w 13"/>
                    <a:gd name="T7" fmla="*/ 8 h 12"/>
                    <a:gd name="T8" fmla="*/ 8 w 13"/>
                    <a:gd name="T9" fmla="*/ 12 h 12"/>
                  </a:gdLst>
                  <a:ahLst/>
                  <a:cxnLst>
                    <a:cxn ang="0">
                      <a:pos x="T0" y="T1"/>
                    </a:cxn>
                    <a:cxn ang="0">
                      <a:pos x="T2" y="T3"/>
                    </a:cxn>
                    <a:cxn ang="0">
                      <a:pos x="T4" y="T5"/>
                    </a:cxn>
                    <a:cxn ang="0">
                      <a:pos x="T6" y="T7"/>
                    </a:cxn>
                    <a:cxn ang="0">
                      <a:pos x="T8" y="T9"/>
                    </a:cxn>
                  </a:cxnLst>
                  <a:rect l="0" t="0" r="r" b="b"/>
                  <a:pathLst>
                    <a:path w="13" h="12">
                      <a:moveTo>
                        <a:pt x="8" y="12"/>
                      </a:moveTo>
                      <a:cubicBezTo>
                        <a:pt x="11" y="11"/>
                        <a:pt x="13" y="8"/>
                        <a:pt x="12" y="5"/>
                      </a:cubicBezTo>
                      <a:cubicBezTo>
                        <a:pt x="11" y="2"/>
                        <a:pt x="8" y="0"/>
                        <a:pt x="5" y="1"/>
                      </a:cubicBezTo>
                      <a:cubicBezTo>
                        <a:pt x="2" y="2"/>
                        <a:pt x="0" y="5"/>
                        <a:pt x="1" y="8"/>
                      </a:cubicBezTo>
                      <a:cubicBezTo>
                        <a:pt x="2" y="11"/>
                        <a:pt x="5" y="12"/>
                        <a:pt x="8" y="12"/>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27"/>
                <p:cNvSpPr>
                  <a:spLocks/>
                </p:cNvSpPr>
                <p:nvPr/>
              </p:nvSpPr>
              <p:spPr bwMode="auto">
                <a:xfrm>
                  <a:off x="4088032" y="4096305"/>
                  <a:ext cx="22225" cy="25400"/>
                </a:xfrm>
                <a:custGeom>
                  <a:avLst/>
                  <a:gdLst>
                    <a:gd name="T0" fmla="*/ 6 w 9"/>
                    <a:gd name="T1" fmla="*/ 10 h 10"/>
                    <a:gd name="T2" fmla="*/ 9 w 9"/>
                    <a:gd name="T3" fmla="*/ 4 h 10"/>
                    <a:gd name="T4" fmla="*/ 3 w 9"/>
                    <a:gd name="T5" fmla="*/ 1 h 10"/>
                    <a:gd name="T6" fmla="*/ 0 w 9"/>
                    <a:gd name="T7" fmla="*/ 7 h 10"/>
                    <a:gd name="T8" fmla="*/ 6 w 9"/>
                    <a:gd name="T9" fmla="*/ 10 h 10"/>
                  </a:gdLst>
                  <a:ahLst/>
                  <a:cxnLst>
                    <a:cxn ang="0">
                      <a:pos x="T0" y="T1"/>
                    </a:cxn>
                    <a:cxn ang="0">
                      <a:pos x="T2" y="T3"/>
                    </a:cxn>
                    <a:cxn ang="0">
                      <a:pos x="T4" y="T5"/>
                    </a:cxn>
                    <a:cxn ang="0">
                      <a:pos x="T6" y="T7"/>
                    </a:cxn>
                    <a:cxn ang="0">
                      <a:pos x="T8" y="T9"/>
                    </a:cxn>
                  </a:cxnLst>
                  <a:rect l="0" t="0" r="r" b="b"/>
                  <a:pathLst>
                    <a:path w="9" h="10">
                      <a:moveTo>
                        <a:pt x="6" y="10"/>
                      </a:moveTo>
                      <a:cubicBezTo>
                        <a:pt x="8" y="9"/>
                        <a:pt x="9" y="7"/>
                        <a:pt x="9" y="4"/>
                      </a:cubicBezTo>
                      <a:cubicBezTo>
                        <a:pt x="8" y="2"/>
                        <a:pt x="6" y="0"/>
                        <a:pt x="3" y="1"/>
                      </a:cubicBezTo>
                      <a:cubicBezTo>
                        <a:pt x="1" y="2"/>
                        <a:pt x="0" y="4"/>
                        <a:pt x="0" y="7"/>
                      </a:cubicBezTo>
                      <a:cubicBezTo>
                        <a:pt x="1" y="9"/>
                        <a:pt x="3" y="10"/>
                        <a:pt x="6" y="10"/>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28"/>
                <p:cNvSpPr>
                  <a:spLocks/>
                </p:cNvSpPr>
                <p:nvPr/>
              </p:nvSpPr>
              <p:spPr bwMode="auto">
                <a:xfrm>
                  <a:off x="4080094" y="4134405"/>
                  <a:ext cx="25400" cy="23812"/>
                </a:xfrm>
                <a:custGeom>
                  <a:avLst/>
                  <a:gdLst>
                    <a:gd name="T0" fmla="*/ 6 w 10"/>
                    <a:gd name="T1" fmla="*/ 9 h 10"/>
                    <a:gd name="T2" fmla="*/ 10 w 10"/>
                    <a:gd name="T3" fmla="*/ 4 h 10"/>
                    <a:gd name="T4" fmla="*/ 4 w 10"/>
                    <a:gd name="T5" fmla="*/ 1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9"/>
                        <a:pt x="10" y="6"/>
                        <a:pt x="10" y="4"/>
                      </a:cubicBezTo>
                      <a:cubicBezTo>
                        <a:pt x="9" y="2"/>
                        <a:pt x="7" y="0"/>
                        <a:pt x="4" y="1"/>
                      </a:cubicBezTo>
                      <a:cubicBezTo>
                        <a:pt x="2" y="2"/>
                        <a:pt x="0" y="4"/>
                        <a:pt x="1" y="6"/>
                      </a:cubicBezTo>
                      <a:cubicBezTo>
                        <a:pt x="2" y="9"/>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29"/>
                <p:cNvSpPr>
                  <a:spLocks/>
                </p:cNvSpPr>
                <p:nvPr/>
              </p:nvSpPr>
              <p:spPr bwMode="auto">
                <a:xfrm>
                  <a:off x="4040407" y="4169330"/>
                  <a:ext cx="22225"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7"/>
                        <a:pt x="9" y="5"/>
                        <a:pt x="8" y="3"/>
                      </a:cubicBezTo>
                      <a:cubicBezTo>
                        <a:pt x="8" y="1"/>
                        <a:pt x="5" y="0"/>
                        <a:pt x="3" y="0"/>
                      </a:cubicBezTo>
                      <a:cubicBezTo>
                        <a:pt x="1" y="1"/>
                        <a:pt x="0" y="3"/>
                        <a:pt x="0" y="5"/>
                      </a:cubicBezTo>
                      <a:cubicBezTo>
                        <a:pt x="1" y="7"/>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30"/>
                <p:cNvSpPr>
                  <a:spLocks/>
                </p:cNvSpPr>
                <p:nvPr/>
              </p:nvSpPr>
              <p:spPr bwMode="auto">
                <a:xfrm>
                  <a:off x="4011832" y="4166155"/>
                  <a:ext cx="25400" cy="25400"/>
                </a:xfrm>
                <a:custGeom>
                  <a:avLst/>
                  <a:gdLst>
                    <a:gd name="T0" fmla="*/ 6 w 10"/>
                    <a:gd name="T1" fmla="*/ 9 h 10"/>
                    <a:gd name="T2" fmla="*/ 10 w 10"/>
                    <a:gd name="T3" fmla="*/ 3 h 10"/>
                    <a:gd name="T4" fmla="*/ 4 w 10"/>
                    <a:gd name="T5" fmla="*/ 0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8"/>
                        <a:pt x="10" y="6"/>
                        <a:pt x="10" y="3"/>
                      </a:cubicBezTo>
                      <a:cubicBezTo>
                        <a:pt x="9" y="1"/>
                        <a:pt x="6" y="0"/>
                        <a:pt x="4" y="0"/>
                      </a:cubicBezTo>
                      <a:cubicBezTo>
                        <a:pt x="2" y="1"/>
                        <a:pt x="0" y="3"/>
                        <a:pt x="1" y="6"/>
                      </a:cubicBezTo>
                      <a:cubicBezTo>
                        <a:pt x="1" y="8"/>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31"/>
                <p:cNvSpPr>
                  <a:spLocks/>
                </p:cNvSpPr>
                <p:nvPr/>
              </p:nvSpPr>
              <p:spPr bwMode="auto">
                <a:xfrm>
                  <a:off x="3980082" y="4164568"/>
                  <a:ext cx="22225" cy="22225"/>
                </a:xfrm>
                <a:custGeom>
                  <a:avLst/>
                  <a:gdLst>
                    <a:gd name="T0" fmla="*/ 6 w 9"/>
                    <a:gd name="T1" fmla="*/ 8 h 9"/>
                    <a:gd name="T2" fmla="*/ 8 w 9"/>
                    <a:gd name="T3" fmla="*/ 3 h 9"/>
                    <a:gd name="T4" fmla="*/ 4 w 9"/>
                    <a:gd name="T5" fmla="*/ 1 h 9"/>
                    <a:gd name="T6" fmla="*/ 1 w 9"/>
                    <a:gd name="T7" fmla="*/ 5 h 9"/>
                    <a:gd name="T8" fmla="*/ 6 w 9"/>
                    <a:gd name="T9" fmla="*/ 8 h 9"/>
                  </a:gdLst>
                  <a:ahLst/>
                  <a:cxnLst>
                    <a:cxn ang="0">
                      <a:pos x="T0" y="T1"/>
                    </a:cxn>
                    <a:cxn ang="0">
                      <a:pos x="T2" y="T3"/>
                    </a:cxn>
                    <a:cxn ang="0">
                      <a:pos x="T4" y="T5"/>
                    </a:cxn>
                    <a:cxn ang="0">
                      <a:pos x="T6" y="T7"/>
                    </a:cxn>
                    <a:cxn ang="0">
                      <a:pos x="T8" y="T9"/>
                    </a:cxn>
                  </a:cxnLst>
                  <a:rect l="0" t="0" r="r" b="b"/>
                  <a:pathLst>
                    <a:path w="9" h="9">
                      <a:moveTo>
                        <a:pt x="6" y="8"/>
                      </a:moveTo>
                      <a:cubicBezTo>
                        <a:pt x="8" y="8"/>
                        <a:pt x="9" y="5"/>
                        <a:pt x="8" y="3"/>
                      </a:cubicBezTo>
                      <a:cubicBezTo>
                        <a:pt x="8" y="1"/>
                        <a:pt x="6" y="0"/>
                        <a:pt x="4" y="1"/>
                      </a:cubicBezTo>
                      <a:cubicBezTo>
                        <a:pt x="2" y="1"/>
                        <a:pt x="0" y="3"/>
                        <a:pt x="1" y="5"/>
                      </a:cubicBezTo>
                      <a:cubicBezTo>
                        <a:pt x="1" y="7"/>
                        <a:pt x="4" y="9"/>
                        <a:pt x="6"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32"/>
                <p:cNvSpPr>
                  <a:spLocks/>
                </p:cNvSpPr>
                <p:nvPr/>
              </p:nvSpPr>
              <p:spPr bwMode="auto">
                <a:xfrm>
                  <a:off x="3938807" y="4140755"/>
                  <a:ext cx="23812" cy="25400"/>
                </a:xfrm>
                <a:custGeom>
                  <a:avLst/>
                  <a:gdLst>
                    <a:gd name="T0" fmla="*/ 6 w 9"/>
                    <a:gd name="T1" fmla="*/ 9 h 10"/>
                    <a:gd name="T2" fmla="*/ 9 w 9"/>
                    <a:gd name="T3" fmla="*/ 4 h 10"/>
                    <a:gd name="T4" fmla="*/ 3 w 9"/>
                    <a:gd name="T5" fmla="*/ 1 h 10"/>
                    <a:gd name="T6" fmla="*/ 0 w 9"/>
                    <a:gd name="T7" fmla="*/ 6 h 10"/>
                    <a:gd name="T8" fmla="*/ 6 w 9"/>
                    <a:gd name="T9" fmla="*/ 9 h 10"/>
                  </a:gdLst>
                  <a:ahLst/>
                  <a:cxnLst>
                    <a:cxn ang="0">
                      <a:pos x="T0" y="T1"/>
                    </a:cxn>
                    <a:cxn ang="0">
                      <a:pos x="T2" y="T3"/>
                    </a:cxn>
                    <a:cxn ang="0">
                      <a:pos x="T4" y="T5"/>
                    </a:cxn>
                    <a:cxn ang="0">
                      <a:pos x="T6" y="T7"/>
                    </a:cxn>
                    <a:cxn ang="0">
                      <a:pos x="T8" y="T9"/>
                    </a:cxn>
                  </a:cxnLst>
                  <a:rect l="0" t="0" r="r" b="b"/>
                  <a:pathLst>
                    <a:path w="9" h="10">
                      <a:moveTo>
                        <a:pt x="6" y="9"/>
                      </a:moveTo>
                      <a:cubicBezTo>
                        <a:pt x="8" y="9"/>
                        <a:pt x="9" y="6"/>
                        <a:pt x="9" y="4"/>
                      </a:cubicBezTo>
                      <a:cubicBezTo>
                        <a:pt x="8" y="1"/>
                        <a:pt x="6" y="0"/>
                        <a:pt x="3" y="1"/>
                      </a:cubicBezTo>
                      <a:cubicBezTo>
                        <a:pt x="1" y="1"/>
                        <a:pt x="0" y="4"/>
                        <a:pt x="0" y="6"/>
                      </a:cubicBezTo>
                      <a:cubicBezTo>
                        <a:pt x="1" y="9"/>
                        <a:pt x="3"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33"/>
                <p:cNvSpPr>
                  <a:spLocks/>
                </p:cNvSpPr>
                <p:nvPr/>
              </p:nvSpPr>
              <p:spPr bwMode="auto">
                <a:xfrm>
                  <a:off x="3916582" y="4131230"/>
                  <a:ext cx="15875" cy="17462"/>
                </a:xfrm>
                <a:custGeom>
                  <a:avLst/>
                  <a:gdLst>
                    <a:gd name="T0" fmla="*/ 4 w 6"/>
                    <a:gd name="T1" fmla="*/ 6 h 7"/>
                    <a:gd name="T2" fmla="*/ 6 w 6"/>
                    <a:gd name="T3" fmla="*/ 2 h 7"/>
                    <a:gd name="T4" fmla="*/ 2 w 6"/>
                    <a:gd name="T5" fmla="*/ 0 h 7"/>
                    <a:gd name="T6" fmla="*/ 0 w 6"/>
                    <a:gd name="T7" fmla="*/ 4 h 7"/>
                    <a:gd name="T8" fmla="*/ 4 w 6"/>
                    <a:gd name="T9" fmla="*/ 6 h 7"/>
                  </a:gdLst>
                  <a:ahLst/>
                  <a:cxnLst>
                    <a:cxn ang="0">
                      <a:pos x="T0" y="T1"/>
                    </a:cxn>
                    <a:cxn ang="0">
                      <a:pos x="T2" y="T3"/>
                    </a:cxn>
                    <a:cxn ang="0">
                      <a:pos x="T4" y="T5"/>
                    </a:cxn>
                    <a:cxn ang="0">
                      <a:pos x="T6" y="T7"/>
                    </a:cxn>
                    <a:cxn ang="0">
                      <a:pos x="T8" y="T9"/>
                    </a:cxn>
                  </a:cxnLst>
                  <a:rect l="0" t="0" r="r" b="b"/>
                  <a:pathLst>
                    <a:path w="6" h="7">
                      <a:moveTo>
                        <a:pt x="4" y="6"/>
                      </a:moveTo>
                      <a:cubicBezTo>
                        <a:pt x="5" y="6"/>
                        <a:pt x="6" y="4"/>
                        <a:pt x="6" y="2"/>
                      </a:cubicBezTo>
                      <a:cubicBezTo>
                        <a:pt x="5" y="1"/>
                        <a:pt x="4" y="0"/>
                        <a:pt x="2" y="0"/>
                      </a:cubicBezTo>
                      <a:cubicBezTo>
                        <a:pt x="0" y="1"/>
                        <a:pt x="0" y="2"/>
                        <a:pt x="0" y="4"/>
                      </a:cubicBezTo>
                      <a:cubicBezTo>
                        <a:pt x="0"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34"/>
                <p:cNvSpPr>
                  <a:spLocks/>
                </p:cNvSpPr>
                <p:nvPr/>
              </p:nvSpPr>
              <p:spPr bwMode="auto">
                <a:xfrm>
                  <a:off x="3897532" y="4101068"/>
                  <a:ext cx="17462" cy="17462"/>
                </a:xfrm>
                <a:custGeom>
                  <a:avLst/>
                  <a:gdLst>
                    <a:gd name="T0" fmla="*/ 5 w 7"/>
                    <a:gd name="T1" fmla="*/ 6 h 7"/>
                    <a:gd name="T2" fmla="*/ 7 w 7"/>
                    <a:gd name="T3" fmla="*/ 2 h 7"/>
                    <a:gd name="T4" fmla="*/ 3 w 7"/>
                    <a:gd name="T5" fmla="*/ 0 h 7"/>
                    <a:gd name="T6" fmla="*/ 1 w 7"/>
                    <a:gd name="T7" fmla="*/ 4 h 7"/>
                    <a:gd name="T8" fmla="*/ 5 w 7"/>
                    <a:gd name="T9" fmla="*/ 6 h 7"/>
                  </a:gdLst>
                  <a:ahLst/>
                  <a:cxnLst>
                    <a:cxn ang="0">
                      <a:pos x="T0" y="T1"/>
                    </a:cxn>
                    <a:cxn ang="0">
                      <a:pos x="T2" y="T3"/>
                    </a:cxn>
                    <a:cxn ang="0">
                      <a:pos x="T4" y="T5"/>
                    </a:cxn>
                    <a:cxn ang="0">
                      <a:pos x="T6" y="T7"/>
                    </a:cxn>
                    <a:cxn ang="0">
                      <a:pos x="T8" y="T9"/>
                    </a:cxn>
                  </a:cxnLst>
                  <a:rect l="0" t="0" r="r" b="b"/>
                  <a:pathLst>
                    <a:path w="7" h="7">
                      <a:moveTo>
                        <a:pt x="5" y="6"/>
                      </a:moveTo>
                      <a:cubicBezTo>
                        <a:pt x="6" y="6"/>
                        <a:pt x="7" y="4"/>
                        <a:pt x="7" y="2"/>
                      </a:cubicBezTo>
                      <a:cubicBezTo>
                        <a:pt x="6" y="1"/>
                        <a:pt x="5" y="0"/>
                        <a:pt x="3" y="0"/>
                      </a:cubicBezTo>
                      <a:cubicBezTo>
                        <a:pt x="1" y="1"/>
                        <a:pt x="0" y="2"/>
                        <a:pt x="1" y="4"/>
                      </a:cubicBezTo>
                      <a:cubicBezTo>
                        <a:pt x="1" y="6"/>
                        <a:pt x="3" y="7"/>
                        <a:pt x="5"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35"/>
                <p:cNvSpPr>
                  <a:spLocks/>
                </p:cNvSpPr>
                <p:nvPr/>
              </p:nvSpPr>
              <p:spPr bwMode="auto">
                <a:xfrm>
                  <a:off x="3903882" y="4032805"/>
                  <a:ext cx="23812"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8"/>
                        <a:pt x="9" y="5"/>
                        <a:pt x="8" y="3"/>
                      </a:cubicBezTo>
                      <a:cubicBezTo>
                        <a:pt x="8" y="1"/>
                        <a:pt x="5" y="0"/>
                        <a:pt x="3" y="0"/>
                      </a:cubicBezTo>
                      <a:cubicBezTo>
                        <a:pt x="1" y="1"/>
                        <a:pt x="0" y="3"/>
                        <a:pt x="0" y="5"/>
                      </a:cubicBezTo>
                      <a:cubicBezTo>
                        <a:pt x="1" y="8"/>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36"/>
                <p:cNvSpPr>
                  <a:spLocks/>
                </p:cNvSpPr>
                <p:nvPr/>
              </p:nvSpPr>
              <p:spPr bwMode="auto">
                <a:xfrm>
                  <a:off x="3927694" y="4002643"/>
                  <a:ext cx="22225" cy="20637"/>
                </a:xfrm>
                <a:custGeom>
                  <a:avLst/>
                  <a:gdLst>
                    <a:gd name="T0" fmla="*/ 5 w 9"/>
                    <a:gd name="T1" fmla="*/ 8 h 8"/>
                    <a:gd name="T2" fmla="*/ 8 w 9"/>
                    <a:gd name="T3" fmla="*/ 3 h 8"/>
                    <a:gd name="T4" fmla="*/ 3 w 9"/>
                    <a:gd name="T5" fmla="*/ 0 h 8"/>
                    <a:gd name="T6" fmla="*/ 1 w 9"/>
                    <a:gd name="T7" fmla="*/ 5 h 8"/>
                    <a:gd name="T8" fmla="*/ 5 w 9"/>
                    <a:gd name="T9" fmla="*/ 8 h 8"/>
                  </a:gdLst>
                  <a:ahLst/>
                  <a:cxnLst>
                    <a:cxn ang="0">
                      <a:pos x="T0" y="T1"/>
                    </a:cxn>
                    <a:cxn ang="0">
                      <a:pos x="T2" y="T3"/>
                    </a:cxn>
                    <a:cxn ang="0">
                      <a:pos x="T4" y="T5"/>
                    </a:cxn>
                    <a:cxn ang="0">
                      <a:pos x="T6" y="T7"/>
                    </a:cxn>
                    <a:cxn ang="0">
                      <a:pos x="T8" y="T9"/>
                    </a:cxn>
                  </a:cxnLst>
                  <a:rect l="0" t="0" r="r" b="b"/>
                  <a:pathLst>
                    <a:path w="9" h="8">
                      <a:moveTo>
                        <a:pt x="5" y="8"/>
                      </a:moveTo>
                      <a:cubicBezTo>
                        <a:pt x="7" y="7"/>
                        <a:pt x="9" y="5"/>
                        <a:pt x="8" y="3"/>
                      </a:cubicBezTo>
                      <a:cubicBezTo>
                        <a:pt x="8" y="1"/>
                        <a:pt x="5" y="0"/>
                        <a:pt x="3" y="0"/>
                      </a:cubicBezTo>
                      <a:cubicBezTo>
                        <a:pt x="1" y="1"/>
                        <a:pt x="0" y="3"/>
                        <a:pt x="1" y="5"/>
                      </a:cubicBezTo>
                      <a:cubicBezTo>
                        <a:pt x="1" y="7"/>
                        <a:pt x="3" y="8"/>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37"/>
                <p:cNvSpPr>
                  <a:spLocks/>
                </p:cNvSpPr>
                <p:nvPr/>
              </p:nvSpPr>
              <p:spPr bwMode="auto">
                <a:xfrm>
                  <a:off x="3967382" y="3970893"/>
                  <a:ext cx="17462" cy="17462"/>
                </a:xfrm>
                <a:custGeom>
                  <a:avLst/>
                  <a:gdLst>
                    <a:gd name="T0" fmla="*/ 4 w 7"/>
                    <a:gd name="T1" fmla="*/ 6 h 7"/>
                    <a:gd name="T2" fmla="*/ 6 w 7"/>
                    <a:gd name="T3" fmla="*/ 2 h 7"/>
                    <a:gd name="T4" fmla="*/ 2 w 7"/>
                    <a:gd name="T5" fmla="*/ 0 h 7"/>
                    <a:gd name="T6" fmla="*/ 0 w 7"/>
                    <a:gd name="T7" fmla="*/ 4 h 7"/>
                    <a:gd name="T8" fmla="*/ 4 w 7"/>
                    <a:gd name="T9" fmla="*/ 6 h 7"/>
                  </a:gdLst>
                  <a:ahLst/>
                  <a:cxnLst>
                    <a:cxn ang="0">
                      <a:pos x="T0" y="T1"/>
                    </a:cxn>
                    <a:cxn ang="0">
                      <a:pos x="T2" y="T3"/>
                    </a:cxn>
                    <a:cxn ang="0">
                      <a:pos x="T4" y="T5"/>
                    </a:cxn>
                    <a:cxn ang="0">
                      <a:pos x="T6" y="T7"/>
                    </a:cxn>
                    <a:cxn ang="0">
                      <a:pos x="T8" y="T9"/>
                    </a:cxn>
                  </a:cxnLst>
                  <a:rect l="0" t="0" r="r" b="b"/>
                  <a:pathLst>
                    <a:path w="7" h="7">
                      <a:moveTo>
                        <a:pt x="4" y="6"/>
                      </a:moveTo>
                      <a:cubicBezTo>
                        <a:pt x="6" y="6"/>
                        <a:pt x="7" y="4"/>
                        <a:pt x="6" y="2"/>
                      </a:cubicBezTo>
                      <a:cubicBezTo>
                        <a:pt x="6" y="1"/>
                        <a:pt x="4" y="0"/>
                        <a:pt x="2" y="0"/>
                      </a:cubicBezTo>
                      <a:cubicBezTo>
                        <a:pt x="1" y="1"/>
                        <a:pt x="0" y="2"/>
                        <a:pt x="0" y="4"/>
                      </a:cubicBezTo>
                      <a:cubicBezTo>
                        <a:pt x="1"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38"/>
                <p:cNvSpPr>
                  <a:spLocks/>
                </p:cNvSpPr>
                <p:nvPr/>
              </p:nvSpPr>
              <p:spPr bwMode="auto">
                <a:xfrm>
                  <a:off x="4015007" y="3953430"/>
                  <a:ext cx="22225" cy="22225"/>
                </a:xfrm>
                <a:custGeom>
                  <a:avLst/>
                  <a:gdLst>
                    <a:gd name="T0" fmla="*/ 6 w 9"/>
                    <a:gd name="T1" fmla="*/ 9 h 9"/>
                    <a:gd name="T2" fmla="*/ 9 w 9"/>
                    <a:gd name="T3" fmla="*/ 3 h 9"/>
                    <a:gd name="T4" fmla="*/ 3 w 9"/>
                    <a:gd name="T5" fmla="*/ 0 h 9"/>
                    <a:gd name="T6" fmla="*/ 0 w 9"/>
                    <a:gd name="T7" fmla="*/ 6 h 9"/>
                    <a:gd name="T8" fmla="*/ 6 w 9"/>
                    <a:gd name="T9" fmla="*/ 9 h 9"/>
                  </a:gdLst>
                  <a:ahLst/>
                  <a:cxnLst>
                    <a:cxn ang="0">
                      <a:pos x="T0" y="T1"/>
                    </a:cxn>
                    <a:cxn ang="0">
                      <a:pos x="T2" y="T3"/>
                    </a:cxn>
                    <a:cxn ang="0">
                      <a:pos x="T4" y="T5"/>
                    </a:cxn>
                    <a:cxn ang="0">
                      <a:pos x="T6" y="T7"/>
                    </a:cxn>
                    <a:cxn ang="0">
                      <a:pos x="T8" y="T9"/>
                    </a:cxn>
                  </a:cxnLst>
                  <a:rect l="0" t="0" r="r" b="b"/>
                  <a:pathLst>
                    <a:path w="9" h="9">
                      <a:moveTo>
                        <a:pt x="6" y="9"/>
                      </a:moveTo>
                      <a:cubicBezTo>
                        <a:pt x="8" y="8"/>
                        <a:pt x="9" y="6"/>
                        <a:pt x="9" y="3"/>
                      </a:cubicBezTo>
                      <a:cubicBezTo>
                        <a:pt x="8" y="1"/>
                        <a:pt x="6" y="0"/>
                        <a:pt x="3" y="0"/>
                      </a:cubicBezTo>
                      <a:cubicBezTo>
                        <a:pt x="1" y="1"/>
                        <a:pt x="0" y="3"/>
                        <a:pt x="0" y="6"/>
                      </a:cubicBezTo>
                      <a:cubicBezTo>
                        <a:pt x="1" y="8"/>
                        <a:pt x="3" y="9"/>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39"/>
                <p:cNvSpPr>
                  <a:spLocks/>
                </p:cNvSpPr>
                <p:nvPr/>
              </p:nvSpPr>
              <p:spPr bwMode="auto">
                <a:xfrm>
                  <a:off x="3994369" y="4080430"/>
                  <a:ext cx="11112" cy="4762"/>
                </a:xfrm>
                <a:custGeom>
                  <a:avLst/>
                  <a:gdLst>
                    <a:gd name="T0" fmla="*/ 4 w 4"/>
                    <a:gd name="T1" fmla="*/ 0 h 2"/>
                    <a:gd name="T2" fmla="*/ 0 w 4"/>
                    <a:gd name="T3" fmla="*/ 2 h 2"/>
                    <a:gd name="T4" fmla="*/ 3 w 4"/>
                    <a:gd name="T5" fmla="*/ 2 h 2"/>
                    <a:gd name="T6" fmla="*/ 4 w 4"/>
                    <a:gd name="T7" fmla="*/ 2 h 2"/>
                    <a:gd name="T8" fmla="*/ 4 w 4"/>
                    <a:gd name="T9" fmla="*/ 1 h 2"/>
                    <a:gd name="T10" fmla="*/ 4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4" y="0"/>
                      </a:moveTo>
                      <a:cubicBezTo>
                        <a:pt x="3" y="1"/>
                        <a:pt x="2" y="1"/>
                        <a:pt x="0" y="2"/>
                      </a:cubicBezTo>
                      <a:cubicBezTo>
                        <a:pt x="1" y="2"/>
                        <a:pt x="2" y="2"/>
                        <a:pt x="3" y="2"/>
                      </a:cubicBezTo>
                      <a:cubicBezTo>
                        <a:pt x="3" y="2"/>
                        <a:pt x="3" y="2"/>
                        <a:pt x="4" y="2"/>
                      </a:cubicBezTo>
                      <a:cubicBezTo>
                        <a:pt x="4" y="2"/>
                        <a:pt x="4" y="1"/>
                        <a:pt x="4" y="1"/>
                      </a:cubicBezTo>
                      <a:cubicBezTo>
                        <a:pt x="4" y="0"/>
                        <a:pt x="4" y="0"/>
                        <a:pt x="4" y="0"/>
                      </a:cubicBezTo>
                    </a:path>
                  </a:pathLst>
                </a:custGeom>
                <a:solidFill>
                  <a:srgbClr val="E5E5E5"/>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40"/>
                <p:cNvSpPr>
                  <a:spLocks/>
                </p:cNvSpPr>
                <p:nvPr/>
              </p:nvSpPr>
              <p:spPr bwMode="auto">
                <a:xfrm>
                  <a:off x="4005482" y="4083605"/>
                  <a:ext cx="0" cy="158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1"/>
                        <a:pt x="0" y="0"/>
                        <a:pt x="0" y="0"/>
                      </a:cubicBezTo>
                      <a:cubicBezTo>
                        <a:pt x="0" y="0"/>
                        <a:pt x="0" y="0"/>
                        <a:pt x="0" y="0"/>
                      </a:cubicBezTo>
                    </a:path>
                  </a:pathLst>
                </a:custGeom>
                <a:solidFill>
                  <a:srgbClr val="DFD5D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41"/>
                <p:cNvSpPr>
                  <a:spLocks/>
                </p:cNvSpPr>
                <p:nvPr/>
              </p:nvSpPr>
              <p:spPr bwMode="auto">
                <a:xfrm>
                  <a:off x="3994369" y="4085193"/>
                  <a:ext cx="11112" cy="0"/>
                </a:xfrm>
                <a:custGeom>
                  <a:avLst/>
                  <a:gdLst>
                    <a:gd name="T0" fmla="*/ 3 w 4"/>
                    <a:gd name="T1" fmla="*/ 0 w 4"/>
                    <a:gd name="T2" fmla="*/ 0 w 4"/>
                    <a:gd name="T3" fmla="*/ 4 w 4"/>
                    <a:gd name="T4" fmla="*/ 4 w 4"/>
                    <a:gd name="T5" fmla="*/ 4 w 4"/>
                    <a:gd name="T6" fmla="*/ 4 w 4"/>
                    <a:gd name="T7" fmla="*/ 3 w 4"/>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4">
                      <a:moveTo>
                        <a:pt x="3" y="0"/>
                      </a:moveTo>
                      <a:cubicBezTo>
                        <a:pt x="2" y="0"/>
                        <a:pt x="1" y="0"/>
                        <a:pt x="0" y="0"/>
                      </a:cubicBezTo>
                      <a:cubicBezTo>
                        <a:pt x="0" y="0"/>
                        <a:pt x="0" y="0"/>
                        <a:pt x="0" y="0"/>
                      </a:cubicBezTo>
                      <a:cubicBezTo>
                        <a:pt x="1" y="0"/>
                        <a:pt x="3" y="0"/>
                        <a:pt x="4" y="0"/>
                      </a:cubicBezTo>
                      <a:cubicBezTo>
                        <a:pt x="4" y="0"/>
                        <a:pt x="4" y="0"/>
                        <a:pt x="4" y="0"/>
                      </a:cubicBezTo>
                      <a:cubicBezTo>
                        <a:pt x="4" y="0"/>
                        <a:pt x="4" y="0"/>
                        <a:pt x="4" y="0"/>
                      </a:cubicBezTo>
                      <a:cubicBezTo>
                        <a:pt x="4" y="0"/>
                        <a:pt x="4" y="0"/>
                        <a:pt x="4" y="0"/>
                      </a:cubicBezTo>
                      <a:cubicBezTo>
                        <a:pt x="3" y="0"/>
                        <a:pt x="3" y="0"/>
                        <a:pt x="3" y="0"/>
                      </a:cubicBezTo>
                    </a:path>
                  </a:pathLst>
                </a:custGeom>
                <a:solidFill>
                  <a:srgbClr val="E0D7D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pic>
              <p:nvPicPr>
                <p:cNvPr id="1066" name="Picture 4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1507" y="4037568"/>
                  <a:ext cx="106362" cy="106362"/>
                </a:xfrm>
                <a:prstGeom prst="rect">
                  <a:avLst/>
                </a:prstGeom>
                <a:noFill/>
                <a:ln w="9525">
                  <a:solidFill>
                    <a:srgbClr val="F59BBC"/>
                  </a:solidFill>
                  <a:miter lim="800000"/>
                  <a:headEnd/>
                  <a:tailEnd/>
                </a:ln>
                <a:extLst>
                  <a:ext uri="{909E8E84-426E-40DD-AFC4-6F175D3DCCD1}">
                    <a14:hiddenFill xmlns:a14="http://schemas.microsoft.com/office/drawing/2010/main">
                      <a:solidFill>
                        <a:srgbClr val="FFFFFF"/>
                      </a:solidFill>
                    </a14:hiddenFill>
                  </a:ext>
                </a:extLst>
              </p:spPr>
            </p:pic>
            <p:sp>
              <p:nvSpPr>
                <p:cNvPr id="44" name="Freeform 43"/>
                <p:cNvSpPr>
                  <a:spLocks/>
                </p:cNvSpPr>
                <p:nvPr/>
              </p:nvSpPr>
              <p:spPr bwMode="auto">
                <a:xfrm>
                  <a:off x="4018182" y="4109005"/>
                  <a:ext cx="11112" cy="19050"/>
                </a:xfrm>
                <a:custGeom>
                  <a:avLst/>
                  <a:gdLst>
                    <a:gd name="T0" fmla="*/ 2 w 5"/>
                    <a:gd name="T1" fmla="*/ 0 h 8"/>
                    <a:gd name="T2" fmla="*/ 1 w 5"/>
                    <a:gd name="T3" fmla="*/ 2 h 8"/>
                    <a:gd name="T4" fmla="*/ 3 w 5"/>
                    <a:gd name="T5" fmla="*/ 8 h 8"/>
                    <a:gd name="T6" fmla="*/ 5 w 5"/>
                    <a:gd name="T7" fmla="*/ 7 h 8"/>
                    <a:gd name="T8" fmla="*/ 2 w 5"/>
                    <a:gd name="T9" fmla="*/ 1 h 8"/>
                    <a:gd name="T10" fmla="*/ 2 w 5"/>
                    <a:gd name="T11" fmla="*/ 0 h 8"/>
                  </a:gdLst>
                  <a:ahLst/>
                  <a:cxnLst>
                    <a:cxn ang="0">
                      <a:pos x="T0" y="T1"/>
                    </a:cxn>
                    <a:cxn ang="0">
                      <a:pos x="T2" y="T3"/>
                    </a:cxn>
                    <a:cxn ang="0">
                      <a:pos x="T4" y="T5"/>
                    </a:cxn>
                    <a:cxn ang="0">
                      <a:pos x="T6" y="T7"/>
                    </a:cxn>
                    <a:cxn ang="0">
                      <a:pos x="T8" y="T9"/>
                    </a:cxn>
                    <a:cxn ang="0">
                      <a:pos x="T10" y="T11"/>
                    </a:cxn>
                  </a:cxnLst>
                  <a:rect l="0" t="0" r="r" b="b"/>
                  <a:pathLst>
                    <a:path w="5" h="8">
                      <a:moveTo>
                        <a:pt x="2" y="0"/>
                      </a:moveTo>
                      <a:cubicBezTo>
                        <a:pt x="1" y="0"/>
                        <a:pt x="0" y="1"/>
                        <a:pt x="1" y="2"/>
                      </a:cubicBezTo>
                      <a:cubicBezTo>
                        <a:pt x="1" y="4"/>
                        <a:pt x="2" y="6"/>
                        <a:pt x="3" y="8"/>
                      </a:cubicBezTo>
                      <a:cubicBezTo>
                        <a:pt x="4" y="7"/>
                        <a:pt x="4" y="7"/>
                        <a:pt x="5" y="7"/>
                      </a:cubicBezTo>
                      <a:cubicBezTo>
                        <a:pt x="4" y="5"/>
                        <a:pt x="3" y="3"/>
                        <a:pt x="2" y="1"/>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44"/>
                <p:cNvSpPr>
                  <a:spLocks/>
                </p:cNvSpPr>
                <p:nvPr/>
              </p:nvSpPr>
              <p:spPr bwMode="auto">
                <a:xfrm>
                  <a:off x="4022944" y="4101068"/>
                  <a:ext cx="19050" cy="14287"/>
                </a:xfrm>
                <a:custGeom>
                  <a:avLst/>
                  <a:gdLst>
                    <a:gd name="T0" fmla="*/ 2 w 8"/>
                    <a:gd name="T1" fmla="*/ 0 h 6"/>
                    <a:gd name="T2" fmla="*/ 1 w 8"/>
                    <a:gd name="T3" fmla="*/ 2 h 6"/>
                    <a:gd name="T4" fmla="*/ 7 w 8"/>
                    <a:gd name="T5" fmla="*/ 6 h 6"/>
                    <a:gd name="T6" fmla="*/ 8 w 8"/>
                    <a:gd name="T7" fmla="*/ 4 h 6"/>
                    <a:gd name="T8" fmla="*/ 2 w 8"/>
                    <a:gd name="T9" fmla="*/ 0 h 6"/>
                    <a:gd name="T10" fmla="*/ 2 w 8"/>
                    <a:gd name="T11" fmla="*/ 0 h 6"/>
                  </a:gdLst>
                  <a:ahLst/>
                  <a:cxnLst>
                    <a:cxn ang="0">
                      <a:pos x="T0" y="T1"/>
                    </a:cxn>
                    <a:cxn ang="0">
                      <a:pos x="T2" y="T3"/>
                    </a:cxn>
                    <a:cxn ang="0">
                      <a:pos x="T4" y="T5"/>
                    </a:cxn>
                    <a:cxn ang="0">
                      <a:pos x="T6" y="T7"/>
                    </a:cxn>
                    <a:cxn ang="0">
                      <a:pos x="T8" y="T9"/>
                    </a:cxn>
                    <a:cxn ang="0">
                      <a:pos x="T10" y="T11"/>
                    </a:cxn>
                  </a:cxnLst>
                  <a:rect l="0" t="0" r="r" b="b"/>
                  <a:pathLst>
                    <a:path w="8" h="6">
                      <a:moveTo>
                        <a:pt x="2" y="0"/>
                      </a:moveTo>
                      <a:cubicBezTo>
                        <a:pt x="1" y="0"/>
                        <a:pt x="0" y="2"/>
                        <a:pt x="1" y="2"/>
                      </a:cubicBezTo>
                      <a:cubicBezTo>
                        <a:pt x="3" y="4"/>
                        <a:pt x="5" y="5"/>
                        <a:pt x="7" y="6"/>
                      </a:cubicBezTo>
                      <a:cubicBezTo>
                        <a:pt x="7" y="5"/>
                        <a:pt x="8" y="5"/>
                        <a:pt x="8" y="4"/>
                      </a:cubicBezTo>
                      <a:cubicBezTo>
                        <a:pt x="6" y="3"/>
                        <a:pt x="4" y="2"/>
                        <a:pt x="2" y="0"/>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45"/>
                <p:cNvSpPr>
                  <a:spLocks/>
                </p:cNvSpPr>
                <p:nvPr/>
              </p:nvSpPr>
              <p:spPr bwMode="auto">
                <a:xfrm>
                  <a:off x="4027707" y="4088368"/>
                  <a:ext cx="20637" cy="9525"/>
                </a:xfrm>
                <a:custGeom>
                  <a:avLst/>
                  <a:gdLst>
                    <a:gd name="T0" fmla="*/ 1 w 8"/>
                    <a:gd name="T1" fmla="*/ 0 h 4"/>
                    <a:gd name="T2" fmla="*/ 1 w 8"/>
                    <a:gd name="T3" fmla="*/ 2 h 4"/>
                    <a:gd name="T4" fmla="*/ 8 w 8"/>
                    <a:gd name="T5" fmla="*/ 4 h 4"/>
                    <a:gd name="T6" fmla="*/ 8 w 8"/>
                    <a:gd name="T7" fmla="*/ 2 h 4"/>
                    <a:gd name="T8" fmla="*/ 2 w 8"/>
                    <a:gd name="T9" fmla="*/ 0 h 4"/>
                    <a:gd name="T10" fmla="*/ 1 w 8"/>
                    <a:gd name="T11" fmla="*/ 0 h 4"/>
                  </a:gdLst>
                  <a:ahLst/>
                  <a:cxnLst>
                    <a:cxn ang="0">
                      <a:pos x="T0" y="T1"/>
                    </a:cxn>
                    <a:cxn ang="0">
                      <a:pos x="T2" y="T3"/>
                    </a:cxn>
                    <a:cxn ang="0">
                      <a:pos x="T4" y="T5"/>
                    </a:cxn>
                    <a:cxn ang="0">
                      <a:pos x="T6" y="T7"/>
                    </a:cxn>
                    <a:cxn ang="0">
                      <a:pos x="T8" y="T9"/>
                    </a:cxn>
                    <a:cxn ang="0">
                      <a:pos x="T10" y="T11"/>
                    </a:cxn>
                  </a:cxnLst>
                  <a:rect l="0" t="0" r="r" b="b"/>
                  <a:pathLst>
                    <a:path w="8" h="4">
                      <a:moveTo>
                        <a:pt x="1" y="0"/>
                      </a:moveTo>
                      <a:cubicBezTo>
                        <a:pt x="0" y="0"/>
                        <a:pt x="0" y="2"/>
                        <a:pt x="1" y="2"/>
                      </a:cubicBezTo>
                      <a:cubicBezTo>
                        <a:pt x="3" y="3"/>
                        <a:pt x="6" y="3"/>
                        <a:pt x="8" y="4"/>
                      </a:cubicBezTo>
                      <a:cubicBezTo>
                        <a:pt x="8" y="3"/>
                        <a:pt x="8" y="2"/>
                        <a:pt x="8" y="2"/>
                      </a:cubicBezTo>
                      <a:cubicBezTo>
                        <a:pt x="6" y="1"/>
                        <a:pt x="4" y="0"/>
                        <a:pt x="2" y="0"/>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46"/>
                <p:cNvSpPr>
                  <a:spLocks/>
                </p:cNvSpPr>
                <p:nvPr/>
              </p:nvSpPr>
              <p:spPr bwMode="auto">
                <a:xfrm>
                  <a:off x="4027707" y="4070905"/>
                  <a:ext cx="17462" cy="7937"/>
                </a:xfrm>
                <a:custGeom>
                  <a:avLst/>
                  <a:gdLst>
                    <a:gd name="T0" fmla="*/ 7 w 7"/>
                    <a:gd name="T1" fmla="*/ 0 h 3"/>
                    <a:gd name="T2" fmla="*/ 2 w 7"/>
                    <a:gd name="T3" fmla="*/ 1 h 3"/>
                    <a:gd name="T4" fmla="*/ 2 w 7"/>
                    <a:gd name="T5" fmla="*/ 3 h 3"/>
                    <a:gd name="T6" fmla="*/ 2 w 7"/>
                    <a:gd name="T7" fmla="*/ 3 h 3"/>
                    <a:gd name="T8" fmla="*/ 7 w 7"/>
                    <a:gd name="T9" fmla="*/ 2 h 3"/>
                    <a:gd name="T10" fmla="*/ 7 w 7"/>
                    <a:gd name="T11" fmla="*/ 0 h 3"/>
                  </a:gdLst>
                  <a:ahLst/>
                  <a:cxnLst>
                    <a:cxn ang="0">
                      <a:pos x="T0" y="T1"/>
                    </a:cxn>
                    <a:cxn ang="0">
                      <a:pos x="T2" y="T3"/>
                    </a:cxn>
                    <a:cxn ang="0">
                      <a:pos x="T4" y="T5"/>
                    </a:cxn>
                    <a:cxn ang="0">
                      <a:pos x="T6" y="T7"/>
                    </a:cxn>
                    <a:cxn ang="0">
                      <a:pos x="T8" y="T9"/>
                    </a:cxn>
                    <a:cxn ang="0">
                      <a:pos x="T10" y="T11"/>
                    </a:cxn>
                  </a:cxnLst>
                  <a:rect l="0" t="0" r="r" b="b"/>
                  <a:pathLst>
                    <a:path w="7" h="3">
                      <a:moveTo>
                        <a:pt x="7" y="0"/>
                      </a:moveTo>
                      <a:cubicBezTo>
                        <a:pt x="5" y="0"/>
                        <a:pt x="3" y="1"/>
                        <a:pt x="2" y="1"/>
                      </a:cubicBezTo>
                      <a:cubicBezTo>
                        <a:pt x="0" y="1"/>
                        <a:pt x="1" y="3"/>
                        <a:pt x="2" y="3"/>
                      </a:cubicBezTo>
                      <a:cubicBezTo>
                        <a:pt x="2" y="3"/>
                        <a:pt x="2" y="3"/>
                        <a:pt x="2" y="3"/>
                      </a:cubicBezTo>
                      <a:cubicBezTo>
                        <a:pt x="4" y="3"/>
                        <a:pt x="6" y="2"/>
                        <a:pt x="7" y="2"/>
                      </a:cubicBezTo>
                      <a:cubicBezTo>
                        <a:pt x="7" y="1"/>
                        <a:pt x="7"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47"/>
                <p:cNvSpPr>
                  <a:spLocks/>
                </p:cNvSpPr>
                <p:nvPr/>
              </p:nvSpPr>
              <p:spPr bwMode="auto">
                <a:xfrm>
                  <a:off x="4024532" y="4053443"/>
                  <a:ext cx="7937" cy="9525"/>
                </a:xfrm>
                <a:custGeom>
                  <a:avLst/>
                  <a:gdLst>
                    <a:gd name="T0" fmla="*/ 2 w 3"/>
                    <a:gd name="T1" fmla="*/ 0 h 4"/>
                    <a:gd name="T2" fmla="*/ 0 w 3"/>
                    <a:gd name="T3" fmla="*/ 2 h 4"/>
                    <a:gd name="T4" fmla="*/ 1 w 3"/>
                    <a:gd name="T5" fmla="*/ 4 h 4"/>
                    <a:gd name="T6" fmla="*/ 2 w 3"/>
                    <a:gd name="T7" fmla="*/ 3 h 4"/>
                    <a:gd name="T8" fmla="*/ 3 w 3"/>
                    <a:gd name="T9" fmla="*/ 1 h 4"/>
                    <a:gd name="T10" fmla="*/ 2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2" y="0"/>
                      </a:moveTo>
                      <a:cubicBezTo>
                        <a:pt x="1" y="1"/>
                        <a:pt x="1" y="1"/>
                        <a:pt x="0" y="2"/>
                      </a:cubicBezTo>
                      <a:cubicBezTo>
                        <a:pt x="0" y="3"/>
                        <a:pt x="1" y="4"/>
                        <a:pt x="1" y="4"/>
                      </a:cubicBezTo>
                      <a:cubicBezTo>
                        <a:pt x="2" y="4"/>
                        <a:pt x="2" y="4"/>
                        <a:pt x="2" y="3"/>
                      </a:cubicBezTo>
                      <a:cubicBezTo>
                        <a:pt x="3" y="3"/>
                        <a:pt x="3" y="2"/>
                        <a:pt x="3" y="1"/>
                      </a:cubicBezTo>
                      <a:cubicBezTo>
                        <a:pt x="3" y="1"/>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48"/>
                <p:cNvSpPr>
                  <a:spLocks/>
                </p:cNvSpPr>
                <p:nvPr/>
              </p:nvSpPr>
              <p:spPr bwMode="auto">
                <a:xfrm>
                  <a:off x="4007069" y="4045505"/>
                  <a:ext cx="7937" cy="9525"/>
                </a:xfrm>
                <a:custGeom>
                  <a:avLst/>
                  <a:gdLst>
                    <a:gd name="T0" fmla="*/ 1 w 3"/>
                    <a:gd name="T1" fmla="*/ 0 h 4"/>
                    <a:gd name="T2" fmla="*/ 0 w 3"/>
                    <a:gd name="T3" fmla="*/ 3 h 4"/>
                    <a:gd name="T4" fmla="*/ 2 w 3"/>
                    <a:gd name="T5" fmla="*/ 4 h 4"/>
                    <a:gd name="T6" fmla="*/ 2 w 3"/>
                    <a:gd name="T7" fmla="*/ 3 h 4"/>
                    <a:gd name="T8" fmla="*/ 3 w 3"/>
                    <a:gd name="T9" fmla="*/ 1 h 4"/>
                    <a:gd name="T10" fmla="*/ 1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1" y="0"/>
                      </a:moveTo>
                      <a:cubicBezTo>
                        <a:pt x="1" y="1"/>
                        <a:pt x="0" y="2"/>
                        <a:pt x="0" y="3"/>
                      </a:cubicBezTo>
                      <a:cubicBezTo>
                        <a:pt x="0" y="3"/>
                        <a:pt x="1" y="4"/>
                        <a:pt x="2" y="4"/>
                      </a:cubicBezTo>
                      <a:cubicBezTo>
                        <a:pt x="2" y="4"/>
                        <a:pt x="2" y="4"/>
                        <a:pt x="2" y="3"/>
                      </a:cubicBezTo>
                      <a:cubicBezTo>
                        <a:pt x="3" y="2"/>
                        <a:pt x="3" y="1"/>
                        <a:pt x="3" y="1"/>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49"/>
                <p:cNvSpPr>
                  <a:spLocks/>
                </p:cNvSpPr>
                <p:nvPr/>
              </p:nvSpPr>
              <p:spPr bwMode="auto">
                <a:xfrm>
                  <a:off x="3989607" y="4048680"/>
                  <a:ext cx="7937" cy="9525"/>
                </a:xfrm>
                <a:custGeom>
                  <a:avLst/>
                  <a:gdLst>
                    <a:gd name="T0" fmla="*/ 2 w 3"/>
                    <a:gd name="T1" fmla="*/ 0 h 4"/>
                    <a:gd name="T2" fmla="*/ 2 w 3"/>
                    <a:gd name="T3" fmla="*/ 0 h 4"/>
                    <a:gd name="T4" fmla="*/ 0 w 3"/>
                    <a:gd name="T5" fmla="*/ 0 h 4"/>
                    <a:gd name="T6" fmla="*/ 1 w 3"/>
                    <a:gd name="T7" fmla="*/ 4 h 4"/>
                    <a:gd name="T8" fmla="*/ 2 w 3"/>
                    <a:gd name="T9" fmla="*/ 4 h 4"/>
                    <a:gd name="T10" fmla="*/ 3 w 3"/>
                    <a:gd name="T11" fmla="*/ 3 h 4"/>
                    <a:gd name="T12" fmla="*/ 2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2" y="0"/>
                      </a:moveTo>
                      <a:cubicBezTo>
                        <a:pt x="2" y="0"/>
                        <a:pt x="2" y="0"/>
                        <a:pt x="2" y="0"/>
                      </a:cubicBezTo>
                      <a:cubicBezTo>
                        <a:pt x="1" y="0"/>
                        <a:pt x="0" y="0"/>
                        <a:pt x="0" y="0"/>
                      </a:cubicBezTo>
                      <a:cubicBezTo>
                        <a:pt x="0" y="1"/>
                        <a:pt x="0" y="2"/>
                        <a:pt x="1" y="4"/>
                      </a:cubicBezTo>
                      <a:cubicBezTo>
                        <a:pt x="1" y="4"/>
                        <a:pt x="1" y="4"/>
                        <a:pt x="2" y="4"/>
                      </a:cubicBezTo>
                      <a:cubicBezTo>
                        <a:pt x="2" y="4"/>
                        <a:pt x="3" y="4"/>
                        <a:pt x="3" y="3"/>
                      </a:cubicBezTo>
                      <a:cubicBezTo>
                        <a:pt x="3" y="2"/>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1" name="Freeform 50"/>
                <p:cNvSpPr>
                  <a:spLocks/>
                </p:cNvSpPr>
                <p:nvPr/>
              </p:nvSpPr>
              <p:spPr bwMode="auto">
                <a:xfrm>
                  <a:off x="3975319" y="4055030"/>
                  <a:ext cx="9525" cy="11112"/>
                </a:xfrm>
                <a:custGeom>
                  <a:avLst/>
                  <a:gdLst>
                    <a:gd name="T0" fmla="*/ 2 w 4"/>
                    <a:gd name="T1" fmla="*/ 0 h 4"/>
                    <a:gd name="T2" fmla="*/ 0 w 4"/>
                    <a:gd name="T3" fmla="*/ 1 h 4"/>
                    <a:gd name="T4" fmla="*/ 2 w 4"/>
                    <a:gd name="T5" fmla="*/ 3 h 4"/>
                    <a:gd name="T6" fmla="*/ 3 w 4"/>
                    <a:gd name="T7" fmla="*/ 4 h 4"/>
                    <a:gd name="T8" fmla="*/ 3 w 4"/>
                    <a:gd name="T9" fmla="*/ 2 h 4"/>
                    <a:gd name="T10" fmla="*/ 2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2" y="0"/>
                      </a:moveTo>
                      <a:cubicBezTo>
                        <a:pt x="1" y="0"/>
                        <a:pt x="0" y="1"/>
                        <a:pt x="0" y="1"/>
                      </a:cubicBezTo>
                      <a:cubicBezTo>
                        <a:pt x="1" y="2"/>
                        <a:pt x="1" y="3"/>
                        <a:pt x="2" y="3"/>
                      </a:cubicBezTo>
                      <a:cubicBezTo>
                        <a:pt x="2" y="4"/>
                        <a:pt x="2" y="4"/>
                        <a:pt x="3" y="4"/>
                      </a:cubicBezTo>
                      <a:cubicBezTo>
                        <a:pt x="3" y="4"/>
                        <a:pt x="4" y="3"/>
                        <a:pt x="3" y="2"/>
                      </a:cubicBezTo>
                      <a:cubicBezTo>
                        <a:pt x="3"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51"/>
                <p:cNvSpPr>
                  <a:spLocks/>
                </p:cNvSpPr>
                <p:nvPr/>
              </p:nvSpPr>
              <p:spPr bwMode="auto">
                <a:xfrm>
                  <a:off x="3964207" y="4067730"/>
                  <a:ext cx="15875" cy="11112"/>
                </a:xfrm>
                <a:custGeom>
                  <a:avLst/>
                  <a:gdLst>
                    <a:gd name="T0" fmla="*/ 1 w 6"/>
                    <a:gd name="T1" fmla="*/ 0 h 4"/>
                    <a:gd name="T2" fmla="*/ 0 w 6"/>
                    <a:gd name="T3" fmla="*/ 2 h 4"/>
                    <a:gd name="T4" fmla="*/ 4 w 6"/>
                    <a:gd name="T5" fmla="*/ 4 h 4"/>
                    <a:gd name="T6" fmla="*/ 4 w 6"/>
                    <a:gd name="T7" fmla="*/ 4 h 4"/>
                    <a:gd name="T8" fmla="*/ 5 w 6"/>
                    <a:gd name="T9" fmla="*/ 2 h 4"/>
                    <a:gd name="T10" fmla="*/ 1 w 6"/>
                    <a:gd name="T11" fmla="*/ 0 h 4"/>
                  </a:gdLst>
                  <a:ahLst/>
                  <a:cxnLst>
                    <a:cxn ang="0">
                      <a:pos x="T0" y="T1"/>
                    </a:cxn>
                    <a:cxn ang="0">
                      <a:pos x="T2" y="T3"/>
                    </a:cxn>
                    <a:cxn ang="0">
                      <a:pos x="T4" y="T5"/>
                    </a:cxn>
                    <a:cxn ang="0">
                      <a:pos x="T6" y="T7"/>
                    </a:cxn>
                    <a:cxn ang="0">
                      <a:pos x="T8" y="T9"/>
                    </a:cxn>
                    <a:cxn ang="0">
                      <a:pos x="T10" y="T11"/>
                    </a:cxn>
                  </a:cxnLst>
                  <a:rect l="0" t="0" r="r" b="b"/>
                  <a:pathLst>
                    <a:path w="6" h="4">
                      <a:moveTo>
                        <a:pt x="1" y="0"/>
                      </a:moveTo>
                      <a:cubicBezTo>
                        <a:pt x="1" y="0"/>
                        <a:pt x="1" y="1"/>
                        <a:pt x="0" y="2"/>
                      </a:cubicBezTo>
                      <a:cubicBezTo>
                        <a:pt x="1" y="2"/>
                        <a:pt x="3" y="3"/>
                        <a:pt x="4" y="4"/>
                      </a:cubicBezTo>
                      <a:cubicBezTo>
                        <a:pt x="4" y="4"/>
                        <a:pt x="4" y="4"/>
                        <a:pt x="4" y="4"/>
                      </a:cubicBezTo>
                      <a:cubicBezTo>
                        <a:pt x="5" y="4"/>
                        <a:pt x="6" y="2"/>
                        <a:pt x="5" y="2"/>
                      </a:cubicBezTo>
                      <a:cubicBezTo>
                        <a:pt x="4" y="1"/>
                        <a:pt x="2"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52"/>
                <p:cNvSpPr>
                  <a:spLocks/>
                </p:cNvSpPr>
                <p:nvPr/>
              </p:nvSpPr>
              <p:spPr bwMode="auto">
                <a:xfrm>
                  <a:off x="3962619" y="4085193"/>
                  <a:ext cx="17462" cy="11112"/>
                </a:xfrm>
                <a:custGeom>
                  <a:avLst/>
                  <a:gdLst>
                    <a:gd name="T0" fmla="*/ 5 w 7"/>
                    <a:gd name="T1" fmla="*/ 0 h 4"/>
                    <a:gd name="T2" fmla="*/ 5 w 7"/>
                    <a:gd name="T3" fmla="*/ 0 h 4"/>
                    <a:gd name="T4" fmla="*/ 0 w 7"/>
                    <a:gd name="T5" fmla="*/ 2 h 4"/>
                    <a:gd name="T6" fmla="*/ 0 w 7"/>
                    <a:gd name="T7" fmla="*/ 4 h 4"/>
                    <a:gd name="T8" fmla="*/ 5 w 7"/>
                    <a:gd name="T9" fmla="*/ 3 h 4"/>
                    <a:gd name="T10" fmla="*/ 5 w 7"/>
                    <a:gd name="T11" fmla="*/ 0 h 4"/>
                  </a:gdLst>
                  <a:ahLst/>
                  <a:cxnLst>
                    <a:cxn ang="0">
                      <a:pos x="T0" y="T1"/>
                    </a:cxn>
                    <a:cxn ang="0">
                      <a:pos x="T2" y="T3"/>
                    </a:cxn>
                    <a:cxn ang="0">
                      <a:pos x="T4" y="T5"/>
                    </a:cxn>
                    <a:cxn ang="0">
                      <a:pos x="T6" y="T7"/>
                    </a:cxn>
                    <a:cxn ang="0">
                      <a:pos x="T8" y="T9"/>
                    </a:cxn>
                    <a:cxn ang="0">
                      <a:pos x="T10" y="T11"/>
                    </a:cxn>
                  </a:cxnLst>
                  <a:rect l="0" t="0" r="r" b="b"/>
                  <a:pathLst>
                    <a:path w="7" h="4">
                      <a:moveTo>
                        <a:pt x="5" y="0"/>
                      </a:moveTo>
                      <a:cubicBezTo>
                        <a:pt x="5" y="0"/>
                        <a:pt x="5" y="0"/>
                        <a:pt x="5" y="0"/>
                      </a:cubicBezTo>
                      <a:cubicBezTo>
                        <a:pt x="3" y="1"/>
                        <a:pt x="1" y="1"/>
                        <a:pt x="0" y="2"/>
                      </a:cubicBezTo>
                      <a:cubicBezTo>
                        <a:pt x="0" y="3"/>
                        <a:pt x="0" y="3"/>
                        <a:pt x="0" y="4"/>
                      </a:cubicBezTo>
                      <a:cubicBezTo>
                        <a:pt x="2" y="4"/>
                        <a:pt x="4" y="3"/>
                        <a:pt x="5" y="3"/>
                      </a:cubicBezTo>
                      <a:cubicBezTo>
                        <a:pt x="7" y="2"/>
                        <a:pt x="6" y="0"/>
                        <a:pt x="5"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53"/>
                <p:cNvSpPr>
                  <a:spLocks/>
                </p:cNvSpPr>
                <p:nvPr/>
              </p:nvSpPr>
              <p:spPr bwMode="auto">
                <a:xfrm>
                  <a:off x="3964207" y="4096305"/>
                  <a:ext cx="23812" cy="17462"/>
                </a:xfrm>
                <a:custGeom>
                  <a:avLst/>
                  <a:gdLst>
                    <a:gd name="T0" fmla="*/ 7 w 9"/>
                    <a:gd name="T1" fmla="*/ 0 h 7"/>
                    <a:gd name="T2" fmla="*/ 6 w 9"/>
                    <a:gd name="T3" fmla="*/ 0 h 7"/>
                    <a:gd name="T4" fmla="*/ 0 w 9"/>
                    <a:gd name="T5" fmla="*/ 5 h 7"/>
                    <a:gd name="T6" fmla="*/ 1 w 9"/>
                    <a:gd name="T7" fmla="*/ 7 h 7"/>
                    <a:gd name="T8" fmla="*/ 8 w 9"/>
                    <a:gd name="T9" fmla="*/ 2 h 7"/>
                    <a:gd name="T10" fmla="*/ 7 w 9"/>
                    <a:gd name="T11" fmla="*/ 0 h 7"/>
                  </a:gdLst>
                  <a:ahLst/>
                  <a:cxnLst>
                    <a:cxn ang="0">
                      <a:pos x="T0" y="T1"/>
                    </a:cxn>
                    <a:cxn ang="0">
                      <a:pos x="T2" y="T3"/>
                    </a:cxn>
                    <a:cxn ang="0">
                      <a:pos x="T4" y="T5"/>
                    </a:cxn>
                    <a:cxn ang="0">
                      <a:pos x="T6" y="T7"/>
                    </a:cxn>
                    <a:cxn ang="0">
                      <a:pos x="T8" y="T9"/>
                    </a:cxn>
                    <a:cxn ang="0">
                      <a:pos x="T10" y="T11"/>
                    </a:cxn>
                  </a:cxnLst>
                  <a:rect l="0" t="0" r="r" b="b"/>
                  <a:pathLst>
                    <a:path w="9" h="7">
                      <a:moveTo>
                        <a:pt x="7" y="0"/>
                      </a:moveTo>
                      <a:cubicBezTo>
                        <a:pt x="7" y="0"/>
                        <a:pt x="7" y="0"/>
                        <a:pt x="6" y="0"/>
                      </a:cubicBezTo>
                      <a:cubicBezTo>
                        <a:pt x="4" y="2"/>
                        <a:pt x="2" y="3"/>
                        <a:pt x="0" y="5"/>
                      </a:cubicBezTo>
                      <a:cubicBezTo>
                        <a:pt x="1" y="5"/>
                        <a:pt x="1" y="6"/>
                        <a:pt x="1" y="7"/>
                      </a:cubicBezTo>
                      <a:cubicBezTo>
                        <a:pt x="3" y="5"/>
                        <a:pt x="5" y="4"/>
                        <a:pt x="8" y="2"/>
                      </a:cubicBezTo>
                      <a:cubicBezTo>
                        <a:pt x="9" y="2"/>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54"/>
                <p:cNvSpPr>
                  <a:spLocks/>
                </p:cNvSpPr>
                <p:nvPr/>
              </p:nvSpPr>
              <p:spPr bwMode="auto">
                <a:xfrm>
                  <a:off x="3975319" y="4105830"/>
                  <a:ext cx="19050" cy="20637"/>
                </a:xfrm>
                <a:custGeom>
                  <a:avLst/>
                  <a:gdLst>
                    <a:gd name="T0" fmla="*/ 7 w 8"/>
                    <a:gd name="T1" fmla="*/ 0 h 8"/>
                    <a:gd name="T2" fmla="*/ 6 w 8"/>
                    <a:gd name="T3" fmla="*/ 0 h 8"/>
                    <a:gd name="T4" fmla="*/ 0 w 8"/>
                    <a:gd name="T5" fmla="*/ 6 h 8"/>
                    <a:gd name="T6" fmla="*/ 2 w 8"/>
                    <a:gd name="T7" fmla="*/ 8 h 8"/>
                    <a:gd name="T8" fmla="*/ 8 w 8"/>
                    <a:gd name="T9" fmla="*/ 2 h 8"/>
                    <a:gd name="T10" fmla="*/ 7 w 8"/>
                    <a:gd name="T11" fmla="*/ 0 h 8"/>
                  </a:gdLst>
                  <a:ahLst/>
                  <a:cxnLst>
                    <a:cxn ang="0">
                      <a:pos x="T0" y="T1"/>
                    </a:cxn>
                    <a:cxn ang="0">
                      <a:pos x="T2" y="T3"/>
                    </a:cxn>
                    <a:cxn ang="0">
                      <a:pos x="T4" y="T5"/>
                    </a:cxn>
                    <a:cxn ang="0">
                      <a:pos x="T6" y="T7"/>
                    </a:cxn>
                    <a:cxn ang="0">
                      <a:pos x="T8" y="T9"/>
                    </a:cxn>
                    <a:cxn ang="0">
                      <a:pos x="T10" y="T11"/>
                    </a:cxn>
                  </a:cxnLst>
                  <a:rect l="0" t="0" r="r" b="b"/>
                  <a:pathLst>
                    <a:path w="8" h="8">
                      <a:moveTo>
                        <a:pt x="7" y="0"/>
                      </a:moveTo>
                      <a:cubicBezTo>
                        <a:pt x="6" y="0"/>
                        <a:pt x="6" y="0"/>
                        <a:pt x="6" y="0"/>
                      </a:cubicBezTo>
                      <a:cubicBezTo>
                        <a:pt x="4" y="2"/>
                        <a:pt x="2" y="4"/>
                        <a:pt x="0" y="6"/>
                      </a:cubicBezTo>
                      <a:cubicBezTo>
                        <a:pt x="1" y="7"/>
                        <a:pt x="2" y="7"/>
                        <a:pt x="2" y="8"/>
                      </a:cubicBezTo>
                      <a:cubicBezTo>
                        <a:pt x="4" y="6"/>
                        <a:pt x="6" y="4"/>
                        <a:pt x="8" y="2"/>
                      </a:cubicBezTo>
                      <a:cubicBezTo>
                        <a:pt x="8" y="1"/>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55"/>
                <p:cNvSpPr>
                  <a:spLocks/>
                </p:cNvSpPr>
                <p:nvPr/>
              </p:nvSpPr>
              <p:spPr bwMode="auto">
                <a:xfrm>
                  <a:off x="3997544" y="4110593"/>
                  <a:ext cx="9525" cy="23812"/>
                </a:xfrm>
                <a:custGeom>
                  <a:avLst/>
                  <a:gdLst>
                    <a:gd name="T0" fmla="*/ 2 w 4"/>
                    <a:gd name="T1" fmla="*/ 0 h 9"/>
                    <a:gd name="T2" fmla="*/ 1 w 4"/>
                    <a:gd name="T3" fmla="*/ 1 h 9"/>
                    <a:gd name="T4" fmla="*/ 0 w 4"/>
                    <a:gd name="T5" fmla="*/ 8 h 9"/>
                    <a:gd name="T6" fmla="*/ 2 w 4"/>
                    <a:gd name="T7" fmla="*/ 9 h 9"/>
                    <a:gd name="T8" fmla="*/ 4 w 4"/>
                    <a:gd name="T9" fmla="*/ 2 h 9"/>
                    <a:gd name="T10" fmla="*/ 2 w 4"/>
                    <a:gd name="T11" fmla="*/ 0 h 9"/>
                  </a:gdLst>
                  <a:ahLst/>
                  <a:cxnLst>
                    <a:cxn ang="0">
                      <a:pos x="T0" y="T1"/>
                    </a:cxn>
                    <a:cxn ang="0">
                      <a:pos x="T2" y="T3"/>
                    </a:cxn>
                    <a:cxn ang="0">
                      <a:pos x="T4" y="T5"/>
                    </a:cxn>
                    <a:cxn ang="0">
                      <a:pos x="T6" y="T7"/>
                    </a:cxn>
                    <a:cxn ang="0">
                      <a:pos x="T8" y="T9"/>
                    </a:cxn>
                    <a:cxn ang="0">
                      <a:pos x="T10" y="T11"/>
                    </a:cxn>
                  </a:cxnLst>
                  <a:rect l="0" t="0" r="r" b="b"/>
                  <a:pathLst>
                    <a:path w="4" h="9">
                      <a:moveTo>
                        <a:pt x="2" y="0"/>
                      </a:moveTo>
                      <a:cubicBezTo>
                        <a:pt x="2" y="0"/>
                        <a:pt x="2" y="0"/>
                        <a:pt x="1" y="1"/>
                      </a:cubicBezTo>
                      <a:cubicBezTo>
                        <a:pt x="1" y="3"/>
                        <a:pt x="0" y="6"/>
                        <a:pt x="0" y="8"/>
                      </a:cubicBezTo>
                      <a:cubicBezTo>
                        <a:pt x="1" y="9"/>
                        <a:pt x="1" y="9"/>
                        <a:pt x="2" y="9"/>
                      </a:cubicBezTo>
                      <a:cubicBezTo>
                        <a:pt x="3" y="6"/>
                        <a:pt x="3" y="4"/>
                        <a:pt x="4" y="2"/>
                      </a:cubicBezTo>
                      <a:cubicBezTo>
                        <a:pt x="4" y="1"/>
                        <a:pt x="3"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56"/>
                <p:cNvSpPr>
                  <a:spLocks/>
                </p:cNvSpPr>
                <p:nvPr/>
              </p:nvSpPr>
              <p:spPr bwMode="auto">
                <a:xfrm>
                  <a:off x="4010244" y="4105830"/>
                  <a:ext cx="9525" cy="25400"/>
                </a:xfrm>
                <a:custGeom>
                  <a:avLst/>
                  <a:gdLst>
                    <a:gd name="T0" fmla="*/ 2 w 4"/>
                    <a:gd name="T1" fmla="*/ 0 h 10"/>
                    <a:gd name="T2" fmla="*/ 0 w 4"/>
                    <a:gd name="T3" fmla="*/ 2 h 10"/>
                    <a:gd name="T4" fmla="*/ 2 w 4"/>
                    <a:gd name="T5" fmla="*/ 10 h 10"/>
                    <a:gd name="T6" fmla="*/ 3 w 4"/>
                    <a:gd name="T7" fmla="*/ 10 h 10"/>
                    <a:gd name="T8" fmla="*/ 4 w 4"/>
                    <a:gd name="T9" fmla="*/ 10 h 10"/>
                    <a:gd name="T10" fmla="*/ 3 w 4"/>
                    <a:gd name="T11" fmla="*/ 1 h 10"/>
                    <a:gd name="T12" fmla="*/ 2 w 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 h="10">
                      <a:moveTo>
                        <a:pt x="2" y="0"/>
                      </a:moveTo>
                      <a:cubicBezTo>
                        <a:pt x="1" y="0"/>
                        <a:pt x="0" y="1"/>
                        <a:pt x="0" y="2"/>
                      </a:cubicBezTo>
                      <a:cubicBezTo>
                        <a:pt x="1" y="5"/>
                        <a:pt x="1" y="7"/>
                        <a:pt x="2" y="10"/>
                      </a:cubicBezTo>
                      <a:cubicBezTo>
                        <a:pt x="2" y="10"/>
                        <a:pt x="2" y="10"/>
                        <a:pt x="3" y="10"/>
                      </a:cubicBezTo>
                      <a:cubicBezTo>
                        <a:pt x="3" y="10"/>
                        <a:pt x="4" y="10"/>
                        <a:pt x="4" y="10"/>
                      </a:cubicBezTo>
                      <a:cubicBezTo>
                        <a:pt x="4" y="7"/>
                        <a:pt x="3" y="4"/>
                        <a:pt x="3" y="1"/>
                      </a:cubicBezTo>
                      <a:cubicBezTo>
                        <a:pt x="2"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57"/>
                <p:cNvSpPr>
                  <a:spLocks/>
                </p:cNvSpPr>
                <p:nvPr/>
              </p:nvSpPr>
              <p:spPr bwMode="auto">
                <a:xfrm>
                  <a:off x="3957857" y="4032805"/>
                  <a:ext cx="95250" cy="95250"/>
                </a:xfrm>
                <a:custGeom>
                  <a:avLst/>
                  <a:gdLst>
                    <a:gd name="T0" fmla="*/ 24 w 38"/>
                    <a:gd name="T1" fmla="*/ 36 h 38"/>
                    <a:gd name="T2" fmla="*/ 36 w 38"/>
                    <a:gd name="T3" fmla="*/ 14 h 38"/>
                    <a:gd name="T4" fmla="*/ 15 w 38"/>
                    <a:gd name="T5" fmla="*/ 2 h 38"/>
                    <a:gd name="T6" fmla="*/ 2 w 38"/>
                    <a:gd name="T7" fmla="*/ 24 h 38"/>
                    <a:gd name="T8" fmla="*/ 24 w 38"/>
                    <a:gd name="T9" fmla="*/ 36 h 38"/>
                  </a:gdLst>
                  <a:ahLst/>
                  <a:cxnLst>
                    <a:cxn ang="0">
                      <a:pos x="T0" y="T1"/>
                    </a:cxn>
                    <a:cxn ang="0">
                      <a:pos x="T2" y="T3"/>
                    </a:cxn>
                    <a:cxn ang="0">
                      <a:pos x="T4" y="T5"/>
                    </a:cxn>
                    <a:cxn ang="0">
                      <a:pos x="T6" y="T7"/>
                    </a:cxn>
                    <a:cxn ang="0">
                      <a:pos x="T8" y="T9"/>
                    </a:cxn>
                  </a:cxnLst>
                  <a:rect l="0" t="0" r="r" b="b"/>
                  <a:pathLst>
                    <a:path w="38" h="38">
                      <a:moveTo>
                        <a:pt x="24" y="36"/>
                      </a:moveTo>
                      <a:cubicBezTo>
                        <a:pt x="33" y="33"/>
                        <a:pt x="38" y="24"/>
                        <a:pt x="36" y="14"/>
                      </a:cubicBezTo>
                      <a:cubicBezTo>
                        <a:pt x="33" y="5"/>
                        <a:pt x="24" y="0"/>
                        <a:pt x="15" y="2"/>
                      </a:cubicBezTo>
                      <a:cubicBezTo>
                        <a:pt x="5" y="5"/>
                        <a:pt x="0" y="15"/>
                        <a:pt x="2" y="24"/>
                      </a:cubicBezTo>
                      <a:cubicBezTo>
                        <a:pt x="5" y="33"/>
                        <a:pt x="14" y="38"/>
                        <a:pt x="24" y="36"/>
                      </a:cubicBezTo>
                      <a:close/>
                    </a:path>
                  </a:pathLst>
                </a:custGeom>
                <a:solidFill>
                  <a:srgbClr val="F6A95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pic>
            <p:nvPicPr>
              <p:cNvPr id="171" name="图片 8"/>
              <p:cNvPicPr>
                <a:picLocks noChangeAspect="1"/>
              </p:cNvPicPr>
              <p:nvPr/>
            </p:nvPicPr>
            <p:blipFill>
              <a:blip r:embed="rId5" cstate="print"/>
              <a:stretch>
                <a:fillRect/>
              </a:stretch>
            </p:blipFill>
            <p:spPr>
              <a:xfrm flipH="1">
                <a:off x="10690212" y="5154855"/>
                <a:ext cx="902286" cy="1292464"/>
              </a:xfrm>
              <a:prstGeom prst="rect">
                <a:avLst/>
              </a:prstGeom>
            </p:spPr>
          </p:pic>
        </p:grpSp>
      </p:grpSp>
    </p:spTree>
    <p:extLst>
      <p:ext uri="{BB962C8B-B14F-4D97-AF65-F5344CB8AC3E}">
        <p14:creationId xmlns:p14="http://schemas.microsoft.com/office/powerpoint/2010/main" val="1609026055"/>
      </p:ext>
    </p:extLst>
  </p:cSld>
  <p:clrMapOvr>
    <a:masterClrMapping/>
  </p:clrMapOvr>
  <mc:AlternateContent xmlns:mc="http://schemas.openxmlformats.org/markup-compatibility/2006" xmlns:p14="http://schemas.microsoft.com/office/powerpoint/2010/main">
    <mc:Choice Requires="p14">
      <p:transition spd="slow" p14:dur="1300" advClick="0" advTm="0">
        <p14:pan dir="u"/>
      </p:transition>
    </mc:Choice>
    <mc:Fallback xmlns="">
      <p:transition spd="slow" advClick="0" advTm="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993E7D-5EA2-4D0D-9479-EDBBD8338813}"/>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政策如何影響產業</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
        <p:nvSpPr>
          <p:cNvPr id="3" name="內容版面配置區 2">
            <a:extLst>
              <a:ext uri="{FF2B5EF4-FFF2-40B4-BE49-F238E27FC236}">
                <a16:creationId xmlns:a16="http://schemas.microsoft.com/office/drawing/2014/main" id="{BE066A4D-13FE-46DF-9236-E77041EB2E96}"/>
              </a:ext>
            </a:extLst>
          </p:cNvPr>
          <p:cNvSpPr>
            <a:spLocks noGrp="1"/>
          </p:cNvSpPr>
          <p:nvPr>
            <p:ph idx="1"/>
          </p:nvPr>
        </p:nvSpPr>
        <p:spPr>
          <a:xfrm>
            <a:off x="3667861" y="3029794"/>
            <a:ext cx="1740901" cy="948748"/>
          </a:xfrm>
          <a:effectLst>
            <a:outerShdw blurRad="50800" dist="38100" algn="l" rotWithShape="0">
              <a:prstClr val="black">
                <a:alpha val="20000"/>
              </a:prstClr>
            </a:outerShdw>
          </a:effectLst>
        </p:spPr>
        <p:txBody>
          <a:bodyPr>
            <a:normAutofit/>
          </a:bodyPr>
          <a:lstStyle/>
          <a:p>
            <a:pPr marL="0" indent="0">
              <a:buNone/>
            </a:pPr>
            <a:r>
              <a:rPr lang="zh-TW" altLang="en-US" sz="4800" b="1" dirty="0">
                <a:solidFill>
                  <a:srgbClr val="FF0000"/>
                </a:solidFill>
                <a:latin typeface="標楷體" panose="03000509000000000000" pitchFamily="65" charset="-120"/>
                <a:ea typeface="標楷體" panose="03000509000000000000" pitchFamily="65" charset="-120"/>
              </a:rPr>
              <a:t>稅負</a:t>
            </a:r>
          </a:p>
        </p:txBody>
      </p:sp>
      <p:sp>
        <p:nvSpPr>
          <p:cNvPr id="4" name="內容版面配置區 2">
            <a:extLst>
              <a:ext uri="{FF2B5EF4-FFF2-40B4-BE49-F238E27FC236}">
                <a16:creationId xmlns:a16="http://schemas.microsoft.com/office/drawing/2014/main" id="{11D891B1-E53A-40E3-BAC9-88C6D263BD9A}"/>
              </a:ext>
            </a:extLst>
          </p:cNvPr>
          <p:cNvSpPr txBox="1">
            <a:spLocks/>
          </p:cNvSpPr>
          <p:nvPr/>
        </p:nvSpPr>
        <p:spPr>
          <a:xfrm>
            <a:off x="7797236" y="3210949"/>
            <a:ext cx="2237509" cy="948748"/>
          </a:xfrm>
          <a:prstGeom prst="rect">
            <a:avLst/>
          </a:prstGeom>
          <a:effectLst>
            <a:outerShdw blurRad="50800" dist="38100" algn="l" rotWithShape="0">
              <a:prstClr val="black">
                <a:alpha val="20000"/>
              </a:prstClr>
            </a:outerShdw>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TW" altLang="en-US" sz="4800" b="1" dirty="0">
                <a:solidFill>
                  <a:srgbClr val="00B050"/>
                </a:solidFill>
                <a:latin typeface="標楷體" panose="03000509000000000000" pitchFamily="65" charset="-120"/>
                <a:ea typeface="標楷體" panose="03000509000000000000" pitchFamily="65" charset="-120"/>
              </a:rPr>
              <a:t>非稅負</a:t>
            </a:r>
            <a:endParaRPr lang="en-US" altLang="zh-TW" sz="4800" b="1" dirty="0">
              <a:solidFill>
                <a:srgbClr val="00B050"/>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202919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916405-D765-45D4-9254-12C9719083FA}"/>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影響最多的為何</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graphicFrame>
        <p:nvGraphicFramePr>
          <p:cNvPr id="6" name="內容版面配置區 5">
            <a:extLst>
              <a:ext uri="{FF2B5EF4-FFF2-40B4-BE49-F238E27FC236}">
                <a16:creationId xmlns:a16="http://schemas.microsoft.com/office/drawing/2014/main" id="{3114C49A-6455-4822-92BA-92EC7D3895AF}"/>
              </a:ext>
            </a:extLst>
          </p:cNvPr>
          <p:cNvGraphicFramePr>
            <a:graphicFrameLocks noGrp="1"/>
          </p:cNvGraphicFramePr>
          <p:nvPr>
            <p:ph idx="1"/>
            <p:extLst>
              <p:ext uri="{D42A27DB-BD31-4B8C-83A1-F6EECF244321}">
                <p14:modId xmlns:p14="http://schemas.microsoft.com/office/powerpoint/2010/main" val="459271580"/>
              </p:ext>
            </p:extLst>
          </p:nvPr>
        </p:nvGraphicFramePr>
        <p:xfrm>
          <a:off x="935182" y="1922317"/>
          <a:ext cx="10567843" cy="405245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5122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D6D41A3-F5B5-4585-8070-476D8B8BA9CD}"/>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以稅負之名</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graphicFrame>
        <p:nvGraphicFramePr>
          <p:cNvPr id="6" name="內容版面配置區 5">
            <a:extLst>
              <a:ext uri="{FF2B5EF4-FFF2-40B4-BE49-F238E27FC236}">
                <a16:creationId xmlns:a16="http://schemas.microsoft.com/office/drawing/2014/main" id="{1D4DBB3F-08FF-4469-AA5B-B9638D5755FE}"/>
              </a:ext>
            </a:extLst>
          </p:cNvPr>
          <p:cNvGraphicFramePr>
            <a:graphicFrameLocks noGrp="1"/>
          </p:cNvGraphicFramePr>
          <p:nvPr>
            <p:ph idx="1"/>
            <p:extLst>
              <p:ext uri="{D42A27DB-BD31-4B8C-83A1-F6EECF244321}">
                <p14:modId xmlns:p14="http://schemas.microsoft.com/office/powerpoint/2010/main" val="964039428"/>
              </p:ext>
            </p:extLst>
          </p:nvPr>
        </p:nvGraphicFramePr>
        <p:xfrm>
          <a:off x="484909" y="1690688"/>
          <a:ext cx="10997045" cy="4876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a:extLst>
              <a:ext uri="{FF2B5EF4-FFF2-40B4-BE49-F238E27FC236}">
                <a16:creationId xmlns:a16="http://schemas.microsoft.com/office/drawing/2014/main" id="{A1328422-7F53-4376-A7FD-1002255594AE}"/>
              </a:ext>
            </a:extLst>
          </p:cNvPr>
          <p:cNvSpPr/>
          <p:nvPr/>
        </p:nvSpPr>
        <p:spPr>
          <a:xfrm>
            <a:off x="6300357" y="2928614"/>
            <a:ext cx="3425536" cy="1200329"/>
          </a:xfrm>
          <a:prstGeom prst="rect">
            <a:avLst/>
          </a:prstGeom>
        </p:spPr>
        <p:txBody>
          <a:bodyPr wrap="square">
            <a:spAutoFit/>
          </a:bodyPr>
          <a:lstStyle/>
          <a:p>
            <a:pPr lvl="0"/>
            <a:r>
              <a:rPr lang="zh-TW" altLang="en-US" sz="2400" dirty="0">
                <a:latin typeface="標楷體" panose="03000509000000000000" pitchFamily="65" charset="-120"/>
                <a:ea typeface="標楷體" panose="03000509000000000000" pitchFamily="65" charset="-120"/>
              </a:rPr>
              <a:t>股利稅太高，外資都以購買</a:t>
            </a:r>
            <a:r>
              <a:rPr lang="en-US" altLang="zh-TW" sz="2400" dirty="0">
                <a:latin typeface="標楷體" panose="03000509000000000000" pitchFamily="65" charset="-120"/>
                <a:ea typeface="標楷體" panose="03000509000000000000" pitchFamily="65" charset="-120"/>
              </a:rPr>
              <a:t>ETF</a:t>
            </a:r>
            <a:r>
              <a:rPr lang="zh-TW" altLang="en-US" sz="2400" dirty="0">
                <a:latin typeface="標楷體" panose="03000509000000000000" pitchFamily="65" charset="-120"/>
                <a:ea typeface="標楷體" panose="03000509000000000000" pitchFamily="65" charset="-120"/>
              </a:rPr>
              <a:t>、展延型權證來避除權息稅務</a:t>
            </a:r>
          </a:p>
        </p:txBody>
      </p:sp>
    </p:spTree>
    <p:extLst>
      <p:ext uri="{BB962C8B-B14F-4D97-AF65-F5344CB8AC3E}">
        <p14:creationId xmlns:p14="http://schemas.microsoft.com/office/powerpoint/2010/main" val="89780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CFF081-D3AF-4E45-AE09-FE343AEF758E}"/>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其他產業政策</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
        <p:nvSpPr>
          <p:cNvPr id="3" name="內容版面配置區 2">
            <a:extLst>
              <a:ext uri="{FF2B5EF4-FFF2-40B4-BE49-F238E27FC236}">
                <a16:creationId xmlns:a16="http://schemas.microsoft.com/office/drawing/2014/main" id="{1FC094E6-B6B3-49A5-9130-3E03D8256DB9}"/>
              </a:ext>
            </a:extLst>
          </p:cNvPr>
          <p:cNvSpPr>
            <a:spLocks noGrp="1"/>
          </p:cNvSpPr>
          <p:nvPr>
            <p:ph idx="1"/>
          </p:nvPr>
        </p:nvSpPr>
        <p:spPr>
          <a:xfrm>
            <a:off x="1484310" y="2666999"/>
            <a:ext cx="10018713" cy="3129951"/>
          </a:xfrm>
        </p:spPr>
        <p:txBody>
          <a:bodyPr/>
          <a:lstStyle/>
          <a:p>
            <a:pPr marL="0" indent="0">
              <a:buNone/>
            </a:pPr>
            <a:r>
              <a:rPr lang="zh-TW" altLang="en-US" dirty="0">
                <a:latin typeface="標楷體" panose="03000509000000000000" pitchFamily="65" charset="-120"/>
                <a:ea typeface="標楷體" panose="03000509000000000000" pitchFamily="65" charset="-120"/>
              </a:rPr>
              <a:t>鴻海在美設廠，必須雇用當地勞工</a:t>
            </a:r>
            <a:endParaRPr lang="en-US" altLang="zh-TW" dirty="0">
              <a:latin typeface="標楷體" panose="03000509000000000000" pitchFamily="65" charset="-120"/>
              <a:ea typeface="標楷體" panose="03000509000000000000" pitchFamily="65" charset="-120"/>
            </a:endParaRPr>
          </a:p>
          <a:p>
            <a:pPr marL="0" indent="0">
              <a:buNone/>
            </a:pP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latin typeface="標楷體" panose="03000509000000000000" pitchFamily="65" charset="-120"/>
                <a:ea typeface="標楷體" panose="03000509000000000000" pitchFamily="65" charset="-120"/>
              </a:rPr>
              <a:t>強大的水力資源</a:t>
            </a:r>
            <a:endParaRPr lang="en-US" altLang="zh-TW" dirty="0">
              <a:latin typeface="標楷體" panose="03000509000000000000" pitchFamily="65" charset="-120"/>
              <a:ea typeface="標楷體" panose="03000509000000000000" pitchFamily="65" charset="-120"/>
            </a:endParaRPr>
          </a:p>
          <a:p>
            <a:pPr marL="0" indent="0">
              <a:buNone/>
            </a:pP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latin typeface="標楷體" panose="03000509000000000000" pitchFamily="65" charset="-120"/>
                <a:ea typeface="標楷體" panose="03000509000000000000" pitchFamily="65" charset="-120"/>
              </a:rPr>
              <a:t>一例一休政策  搭配台幣高匯率使台股破萬點</a:t>
            </a:r>
            <a:endParaRPr lang="en-US" altLang="zh-TW"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890385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82596985-1F2C-4A60-A6B4-4251A7214806}"/>
              </a:ext>
            </a:extLst>
          </p:cNvPr>
          <p:cNvSpPr>
            <a:spLocks noGrp="1"/>
          </p:cNvSpPr>
          <p:nvPr>
            <p:ph idx="1"/>
          </p:nvPr>
        </p:nvSpPr>
        <p:spPr>
          <a:xfrm>
            <a:off x="838200" y="2760806"/>
            <a:ext cx="10515600" cy="1042266"/>
          </a:xfrm>
        </p:spPr>
        <p:txBody>
          <a:bodyPr>
            <a:noAutofit/>
          </a:bodyPr>
          <a:lstStyle/>
          <a:p>
            <a:pPr marL="0" indent="0" algn="ctr">
              <a:buNone/>
            </a:pPr>
            <a:r>
              <a:rPr lang="zh-TW" altLang="en-US" sz="9600" b="1" dirty="0">
                <a:latin typeface="標楷體" panose="03000509000000000000" pitchFamily="65" charset="-120"/>
                <a:ea typeface="標楷體" panose="03000509000000000000" pitchFamily="65" charset="-120"/>
              </a:rPr>
              <a:t>經典案例</a:t>
            </a:r>
          </a:p>
        </p:txBody>
      </p:sp>
    </p:spTree>
    <p:extLst>
      <p:ext uri="{BB962C8B-B14F-4D97-AF65-F5344CB8AC3E}">
        <p14:creationId xmlns:p14="http://schemas.microsoft.com/office/powerpoint/2010/main" val="41302815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C9760A6D-0295-45C4-9F6A-B45D8458625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71941" y="1318077"/>
            <a:ext cx="7099877" cy="5324908"/>
          </a:xfrm>
        </p:spPr>
      </p:pic>
      <p:sp>
        <p:nvSpPr>
          <p:cNvPr id="2" name="矩形 1">
            <a:extLst>
              <a:ext uri="{FF2B5EF4-FFF2-40B4-BE49-F238E27FC236}">
                <a16:creationId xmlns:a16="http://schemas.microsoft.com/office/drawing/2014/main" id="{7DA835A3-5040-4F62-823F-72974F0829E2}"/>
              </a:ext>
            </a:extLst>
          </p:cNvPr>
          <p:cNvSpPr/>
          <p:nvPr/>
        </p:nvSpPr>
        <p:spPr>
          <a:xfrm>
            <a:off x="2571941" y="259594"/>
            <a:ext cx="2646879" cy="830997"/>
          </a:xfrm>
          <a:prstGeom prst="rect">
            <a:avLst/>
          </a:prstGeom>
        </p:spPr>
        <p:txBody>
          <a:bodyPr wrap="none">
            <a:spAutoFit/>
          </a:bodyPr>
          <a:lstStyle/>
          <a:p>
            <a:pPr algn="ctr"/>
            <a:r>
              <a:rPr lang="zh-TW" altLang="en-US" sz="4800" b="1" dirty="0">
                <a:latin typeface="標楷體" panose="03000509000000000000" pitchFamily="65" charset="-120"/>
                <a:ea typeface="標楷體" panose="03000509000000000000" pitchFamily="65" charset="-120"/>
              </a:rPr>
              <a:t>他是誰？</a:t>
            </a:r>
          </a:p>
        </p:txBody>
      </p:sp>
    </p:spTree>
    <p:extLst>
      <p:ext uri="{BB962C8B-B14F-4D97-AF65-F5344CB8AC3E}">
        <p14:creationId xmlns:p14="http://schemas.microsoft.com/office/powerpoint/2010/main" val="3084242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459CDE44-3CAC-4836-A2DF-F1AB3A894B6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66522" y="776748"/>
            <a:ext cx="9967615" cy="5299587"/>
          </a:xfrm>
        </p:spPr>
      </p:pic>
    </p:spTree>
    <p:extLst>
      <p:ext uri="{BB962C8B-B14F-4D97-AF65-F5344CB8AC3E}">
        <p14:creationId xmlns:p14="http://schemas.microsoft.com/office/powerpoint/2010/main" val="8669372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a:extLst>
              <a:ext uri="{FF2B5EF4-FFF2-40B4-BE49-F238E27FC236}">
                <a16:creationId xmlns:a16="http://schemas.microsoft.com/office/drawing/2014/main" id="{3DCD953C-854C-444B-A1D6-DBCD792E75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14944" y="1288025"/>
            <a:ext cx="5414423" cy="5414423"/>
          </a:xfrm>
        </p:spPr>
      </p:pic>
      <p:sp>
        <p:nvSpPr>
          <p:cNvPr id="7" name="矩形 6">
            <a:extLst>
              <a:ext uri="{FF2B5EF4-FFF2-40B4-BE49-F238E27FC236}">
                <a16:creationId xmlns:a16="http://schemas.microsoft.com/office/drawing/2014/main" id="{07487D0B-F398-404D-AF5D-638EDE9EFC4F}"/>
              </a:ext>
            </a:extLst>
          </p:cNvPr>
          <p:cNvSpPr/>
          <p:nvPr/>
        </p:nvSpPr>
        <p:spPr>
          <a:xfrm>
            <a:off x="1905423" y="383147"/>
            <a:ext cx="3877986" cy="830997"/>
          </a:xfrm>
          <a:prstGeom prst="rect">
            <a:avLst/>
          </a:prstGeom>
        </p:spPr>
        <p:txBody>
          <a:bodyPr wrap="none">
            <a:spAutoFit/>
          </a:bodyPr>
          <a:lstStyle/>
          <a:p>
            <a:pPr algn="ctr"/>
            <a:r>
              <a:rPr lang="zh-TW" altLang="en-US" sz="4800" b="1" dirty="0">
                <a:latin typeface="標楷體" panose="03000509000000000000" pitchFamily="65" charset="-120"/>
                <a:ea typeface="標楷體" panose="03000509000000000000" pitchFamily="65" charset="-120"/>
              </a:rPr>
              <a:t>跳了出來</a:t>
            </a:r>
            <a:r>
              <a:rPr lang="en-US" altLang="zh-TW" sz="4800" b="1" dirty="0">
                <a:latin typeface="標楷體" panose="03000509000000000000" pitchFamily="65" charset="-120"/>
                <a:ea typeface="標楷體" panose="03000509000000000000" pitchFamily="65" charset="-120"/>
              </a:rPr>
              <a:t>……</a:t>
            </a:r>
            <a:endParaRPr lang="zh-TW" altLang="en-US" sz="4800" b="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8972558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618001-F594-4B5D-B32E-1BA7A61771DC}"/>
              </a:ext>
            </a:extLst>
          </p:cNvPr>
          <p:cNvSpPr>
            <a:spLocks noGrp="1"/>
          </p:cNvSpPr>
          <p:nvPr>
            <p:ph type="title"/>
          </p:nvPr>
        </p:nvSpPr>
        <p:spPr>
          <a:xfrm>
            <a:off x="1492937" y="2626744"/>
            <a:ext cx="10018713" cy="1752599"/>
          </a:xfrm>
        </p:spPr>
        <p:txBody>
          <a:bodyPr>
            <a:normAutofit/>
          </a:bodyPr>
          <a:lstStyle/>
          <a:p>
            <a:r>
              <a:rPr lang="en-US" altLang="zh-TW" sz="9600" b="1" dirty="0">
                <a:latin typeface="標楷體" panose="03000509000000000000" pitchFamily="65" charset="-120"/>
                <a:ea typeface="標楷體" panose="03000509000000000000" pitchFamily="65" charset="-120"/>
              </a:rPr>
              <a:t>1.5</a:t>
            </a:r>
            <a:r>
              <a:rPr lang="zh-TW" altLang="en-US" sz="9600" b="1" dirty="0">
                <a:latin typeface="標楷體" panose="03000509000000000000" pitchFamily="65" charset="-120"/>
                <a:ea typeface="標楷體" panose="03000509000000000000" pitchFamily="65" charset="-120"/>
              </a:rPr>
              <a:t>億美金</a:t>
            </a:r>
            <a:r>
              <a:rPr lang="en-US" altLang="zh-TW" sz="9600" b="1" dirty="0">
                <a:latin typeface="標楷體" panose="03000509000000000000" pitchFamily="65" charset="-120"/>
                <a:ea typeface="標楷體" panose="03000509000000000000" pitchFamily="65" charset="-120"/>
              </a:rPr>
              <a:t>!!</a:t>
            </a:r>
            <a:endParaRPr lang="zh-TW" altLang="en-US" sz="9600" b="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9549892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E6F718C-2233-4886-9EF0-3D0A6571277D}"/>
              </a:ext>
            </a:extLst>
          </p:cNvPr>
          <p:cNvSpPr>
            <a:spLocks noGrp="1"/>
          </p:cNvSpPr>
          <p:nvPr>
            <p:ph type="title"/>
          </p:nvPr>
        </p:nvSpPr>
        <p:spPr>
          <a:xfrm>
            <a:off x="1173760" y="2704380"/>
            <a:ext cx="10018713" cy="1752599"/>
          </a:xfrm>
        </p:spPr>
        <p:txBody>
          <a:bodyPr>
            <a:normAutofit/>
          </a:bodyPr>
          <a:lstStyle/>
          <a:p>
            <a:r>
              <a:rPr lang="en-US" altLang="zh-TW" sz="9600" b="1" dirty="0"/>
              <a:t>Why?</a:t>
            </a:r>
            <a:endParaRPr lang="zh-TW" altLang="en-US" sz="9600" b="1" dirty="0"/>
          </a:p>
        </p:txBody>
      </p:sp>
    </p:spTree>
    <p:extLst>
      <p:ext uri="{BB962C8B-B14F-4D97-AF65-F5344CB8AC3E}">
        <p14:creationId xmlns:p14="http://schemas.microsoft.com/office/powerpoint/2010/main" val="3127880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1" name="群組 160"/>
          <p:cNvGrpSpPr/>
          <p:nvPr/>
        </p:nvGrpSpPr>
        <p:grpSpPr>
          <a:xfrm>
            <a:off x="244828" y="67256"/>
            <a:ext cx="11687528" cy="6624599"/>
            <a:chOff x="244828" y="67256"/>
            <a:chExt cx="11687528" cy="6624599"/>
          </a:xfrm>
        </p:grpSpPr>
        <p:grpSp>
          <p:nvGrpSpPr>
            <p:cNvPr id="2" name="组合 58"/>
            <p:cNvGrpSpPr/>
            <p:nvPr/>
          </p:nvGrpSpPr>
          <p:grpSpPr>
            <a:xfrm rot="19998772">
              <a:off x="9008875" y="2411320"/>
              <a:ext cx="1366420" cy="1323382"/>
              <a:chOff x="3532407" y="3591481"/>
              <a:chExt cx="1008062" cy="976311"/>
            </a:xfrm>
          </p:grpSpPr>
          <p:sp>
            <p:nvSpPr>
              <p:cNvPr id="107" name="Freeform 5"/>
              <p:cNvSpPr>
                <a:spLocks/>
              </p:cNvSpPr>
              <p:nvPr/>
            </p:nvSpPr>
            <p:spPr bwMode="auto">
              <a:xfrm>
                <a:off x="4010244" y="3754993"/>
                <a:ext cx="530225" cy="433387"/>
              </a:xfrm>
              <a:custGeom>
                <a:avLst/>
                <a:gdLst>
                  <a:gd name="T0" fmla="*/ 0 w 211"/>
                  <a:gd name="T1" fmla="*/ 127 h 173"/>
                  <a:gd name="T2" fmla="*/ 92 w 211"/>
                  <a:gd name="T3" fmla="*/ 29 h 173"/>
                  <a:gd name="T4" fmla="*/ 126 w 211"/>
                  <a:gd name="T5" fmla="*/ 167 h 173"/>
                  <a:gd name="T6" fmla="*/ 0 w 211"/>
                  <a:gd name="T7" fmla="*/ 127 h 173"/>
                </a:gdLst>
                <a:ahLst/>
                <a:cxnLst>
                  <a:cxn ang="0">
                    <a:pos x="T0" y="T1"/>
                  </a:cxn>
                  <a:cxn ang="0">
                    <a:pos x="T2" y="T3"/>
                  </a:cxn>
                  <a:cxn ang="0">
                    <a:pos x="T4" y="T5"/>
                  </a:cxn>
                  <a:cxn ang="0">
                    <a:pos x="T6" y="T7"/>
                  </a:cxn>
                </a:cxnLst>
                <a:rect l="0" t="0" r="r" b="b"/>
                <a:pathLst>
                  <a:path w="211" h="173">
                    <a:moveTo>
                      <a:pt x="0" y="127"/>
                    </a:moveTo>
                    <a:cubicBezTo>
                      <a:pt x="0" y="127"/>
                      <a:pt x="41" y="50"/>
                      <a:pt x="92" y="29"/>
                    </a:cubicBezTo>
                    <a:cubicBezTo>
                      <a:pt x="160" y="0"/>
                      <a:pt x="211" y="157"/>
                      <a:pt x="126" y="167"/>
                    </a:cubicBezTo>
                    <a:cubicBezTo>
                      <a:pt x="61" y="173"/>
                      <a:pt x="0" y="127"/>
                      <a:pt x="0" y="127"/>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8" name="Freeform 6"/>
              <p:cNvSpPr>
                <a:spLocks/>
              </p:cNvSpPr>
              <p:nvPr/>
            </p:nvSpPr>
            <p:spPr bwMode="auto">
              <a:xfrm>
                <a:off x="3937219" y="4074080"/>
                <a:ext cx="454025" cy="493712"/>
              </a:xfrm>
              <a:custGeom>
                <a:avLst/>
                <a:gdLst>
                  <a:gd name="T0" fmla="*/ 29 w 181"/>
                  <a:gd name="T1" fmla="*/ 0 h 197"/>
                  <a:gd name="T2" fmla="*/ 150 w 181"/>
                  <a:gd name="T3" fmla="*/ 57 h 197"/>
                  <a:gd name="T4" fmla="*/ 28 w 181"/>
                  <a:gd name="T5" fmla="*/ 129 h 197"/>
                  <a:gd name="T6" fmla="*/ 29 w 181"/>
                  <a:gd name="T7" fmla="*/ 0 h 197"/>
                </a:gdLst>
                <a:ahLst/>
                <a:cxnLst>
                  <a:cxn ang="0">
                    <a:pos x="T0" y="T1"/>
                  </a:cxn>
                  <a:cxn ang="0">
                    <a:pos x="T2" y="T3"/>
                  </a:cxn>
                  <a:cxn ang="0">
                    <a:pos x="T4" y="T5"/>
                  </a:cxn>
                  <a:cxn ang="0">
                    <a:pos x="T6" y="T7"/>
                  </a:cxn>
                </a:cxnLst>
                <a:rect l="0" t="0" r="r" b="b"/>
                <a:pathLst>
                  <a:path w="181" h="197">
                    <a:moveTo>
                      <a:pt x="29" y="0"/>
                    </a:moveTo>
                    <a:cubicBezTo>
                      <a:pt x="29" y="0"/>
                      <a:pt x="119" y="11"/>
                      <a:pt x="150" y="57"/>
                    </a:cubicBezTo>
                    <a:cubicBezTo>
                      <a:pt x="181" y="103"/>
                      <a:pt x="60" y="197"/>
                      <a:pt x="28" y="129"/>
                    </a:cubicBezTo>
                    <a:cubicBezTo>
                      <a:pt x="0" y="71"/>
                      <a:pt x="29" y="0"/>
                      <a:pt x="29" y="0"/>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9" name="Freeform 7"/>
              <p:cNvSpPr>
                <a:spLocks/>
              </p:cNvSpPr>
              <p:nvPr/>
            </p:nvSpPr>
            <p:spPr bwMode="auto">
              <a:xfrm>
                <a:off x="3562570" y="4075668"/>
                <a:ext cx="485775" cy="452437"/>
              </a:xfrm>
              <a:custGeom>
                <a:avLst/>
                <a:gdLst>
                  <a:gd name="T0" fmla="*/ 179 w 193"/>
                  <a:gd name="T1" fmla="*/ 4 h 180"/>
                  <a:gd name="T2" fmla="*/ 163 w 193"/>
                  <a:gd name="T3" fmla="*/ 133 h 180"/>
                  <a:gd name="T4" fmla="*/ 49 w 193"/>
                  <a:gd name="T5" fmla="*/ 50 h 180"/>
                  <a:gd name="T6" fmla="*/ 179 w 193"/>
                  <a:gd name="T7" fmla="*/ 4 h 180"/>
                </a:gdLst>
                <a:ahLst/>
                <a:cxnLst>
                  <a:cxn ang="0">
                    <a:pos x="T0" y="T1"/>
                  </a:cxn>
                  <a:cxn ang="0">
                    <a:pos x="T2" y="T3"/>
                  </a:cxn>
                  <a:cxn ang="0">
                    <a:pos x="T4" y="T5"/>
                  </a:cxn>
                  <a:cxn ang="0">
                    <a:pos x="T6" y="T7"/>
                  </a:cxn>
                </a:cxnLst>
                <a:rect l="0" t="0" r="r" b="b"/>
                <a:pathLst>
                  <a:path w="193" h="180">
                    <a:moveTo>
                      <a:pt x="179" y="4"/>
                    </a:moveTo>
                    <a:cubicBezTo>
                      <a:pt x="179" y="4"/>
                      <a:pt x="193" y="86"/>
                      <a:pt x="163" y="133"/>
                    </a:cubicBezTo>
                    <a:cubicBezTo>
                      <a:pt x="133" y="180"/>
                      <a:pt x="0" y="106"/>
                      <a:pt x="49" y="50"/>
                    </a:cubicBezTo>
                    <a:cubicBezTo>
                      <a:pt x="91" y="0"/>
                      <a:pt x="179" y="4"/>
                      <a:pt x="179" y="4"/>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0" name="Freeform 8"/>
              <p:cNvSpPr>
                <a:spLocks/>
              </p:cNvSpPr>
              <p:nvPr/>
            </p:nvSpPr>
            <p:spPr bwMode="auto">
              <a:xfrm>
                <a:off x="3532407" y="3724830"/>
                <a:ext cx="477837" cy="457200"/>
              </a:xfrm>
              <a:custGeom>
                <a:avLst/>
                <a:gdLst>
                  <a:gd name="T0" fmla="*/ 190 w 190"/>
                  <a:gd name="T1" fmla="*/ 139 h 182"/>
                  <a:gd name="T2" fmla="*/ 59 w 190"/>
                  <a:gd name="T3" fmla="*/ 175 h 182"/>
                  <a:gd name="T4" fmla="*/ 106 w 190"/>
                  <a:gd name="T5" fmla="*/ 32 h 182"/>
                  <a:gd name="T6" fmla="*/ 190 w 190"/>
                  <a:gd name="T7" fmla="*/ 139 h 182"/>
                </a:gdLst>
                <a:ahLst/>
                <a:cxnLst>
                  <a:cxn ang="0">
                    <a:pos x="T0" y="T1"/>
                  </a:cxn>
                  <a:cxn ang="0">
                    <a:pos x="T2" y="T3"/>
                  </a:cxn>
                  <a:cxn ang="0">
                    <a:pos x="T4" y="T5"/>
                  </a:cxn>
                  <a:cxn ang="0">
                    <a:pos x="T6" y="T7"/>
                  </a:cxn>
                </a:cxnLst>
                <a:rect l="0" t="0" r="r" b="b"/>
                <a:pathLst>
                  <a:path w="190" h="182">
                    <a:moveTo>
                      <a:pt x="190" y="139"/>
                    </a:moveTo>
                    <a:cubicBezTo>
                      <a:pt x="190" y="139"/>
                      <a:pt x="122" y="182"/>
                      <a:pt x="59" y="175"/>
                    </a:cubicBezTo>
                    <a:cubicBezTo>
                      <a:pt x="0" y="168"/>
                      <a:pt x="38" y="0"/>
                      <a:pt x="106" y="32"/>
                    </a:cubicBezTo>
                    <a:cubicBezTo>
                      <a:pt x="183" y="68"/>
                      <a:pt x="190" y="139"/>
                      <a:pt x="190" y="139"/>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1" name="Freeform 9"/>
              <p:cNvSpPr>
                <a:spLocks/>
              </p:cNvSpPr>
              <p:nvPr/>
            </p:nvSpPr>
            <p:spPr bwMode="auto">
              <a:xfrm>
                <a:off x="3808632" y="3591481"/>
                <a:ext cx="495300" cy="493712"/>
              </a:xfrm>
              <a:custGeom>
                <a:avLst/>
                <a:gdLst>
                  <a:gd name="T0" fmla="*/ 81 w 197"/>
                  <a:gd name="T1" fmla="*/ 197 h 197"/>
                  <a:gd name="T2" fmla="*/ 12 w 197"/>
                  <a:gd name="T3" fmla="*/ 80 h 197"/>
                  <a:gd name="T4" fmla="*/ 152 w 197"/>
                  <a:gd name="T5" fmla="*/ 100 h 197"/>
                  <a:gd name="T6" fmla="*/ 81 w 197"/>
                  <a:gd name="T7" fmla="*/ 197 h 197"/>
                </a:gdLst>
                <a:ahLst/>
                <a:cxnLst>
                  <a:cxn ang="0">
                    <a:pos x="T0" y="T1"/>
                  </a:cxn>
                  <a:cxn ang="0">
                    <a:pos x="T2" y="T3"/>
                  </a:cxn>
                  <a:cxn ang="0">
                    <a:pos x="T4" y="T5"/>
                  </a:cxn>
                  <a:cxn ang="0">
                    <a:pos x="T6" y="T7"/>
                  </a:cxn>
                </a:cxnLst>
                <a:rect l="0" t="0" r="r" b="b"/>
                <a:pathLst>
                  <a:path w="197" h="197">
                    <a:moveTo>
                      <a:pt x="81" y="197"/>
                    </a:moveTo>
                    <a:cubicBezTo>
                      <a:pt x="81" y="197"/>
                      <a:pt x="20" y="135"/>
                      <a:pt x="12" y="80"/>
                    </a:cubicBezTo>
                    <a:cubicBezTo>
                      <a:pt x="0" y="0"/>
                      <a:pt x="197" y="11"/>
                      <a:pt x="152" y="100"/>
                    </a:cubicBezTo>
                    <a:cubicBezTo>
                      <a:pt x="122" y="158"/>
                      <a:pt x="81" y="197"/>
                      <a:pt x="81" y="197"/>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2" name="Freeform 11"/>
              <p:cNvSpPr>
                <a:spLocks/>
              </p:cNvSpPr>
              <p:nvPr/>
            </p:nvSpPr>
            <p:spPr bwMode="auto">
              <a:xfrm>
                <a:off x="4018182" y="4105830"/>
                <a:ext cx="36512" cy="77787"/>
              </a:xfrm>
              <a:custGeom>
                <a:avLst/>
                <a:gdLst>
                  <a:gd name="T0" fmla="*/ 1 w 15"/>
                  <a:gd name="T1" fmla="*/ 3 h 31"/>
                  <a:gd name="T2" fmla="*/ 12 w 15"/>
                  <a:gd name="T3" fmla="*/ 30 h 31"/>
                  <a:gd name="T4" fmla="*/ 14 w 15"/>
                  <a:gd name="T5" fmla="*/ 29 h 31"/>
                  <a:gd name="T6" fmla="*/ 2 w 15"/>
                  <a:gd name="T7" fmla="*/ 2 h 31"/>
                  <a:gd name="T8" fmla="*/ 1 w 15"/>
                  <a:gd name="T9" fmla="*/ 3 h 31"/>
                </a:gdLst>
                <a:ahLst/>
                <a:cxnLst>
                  <a:cxn ang="0">
                    <a:pos x="T0" y="T1"/>
                  </a:cxn>
                  <a:cxn ang="0">
                    <a:pos x="T2" y="T3"/>
                  </a:cxn>
                  <a:cxn ang="0">
                    <a:pos x="T4" y="T5"/>
                  </a:cxn>
                  <a:cxn ang="0">
                    <a:pos x="T6" y="T7"/>
                  </a:cxn>
                  <a:cxn ang="0">
                    <a:pos x="T8" y="T9"/>
                  </a:cxn>
                </a:cxnLst>
                <a:rect l="0" t="0" r="r" b="b"/>
                <a:pathLst>
                  <a:path w="15" h="31">
                    <a:moveTo>
                      <a:pt x="1" y="3"/>
                    </a:moveTo>
                    <a:cubicBezTo>
                      <a:pt x="4" y="12"/>
                      <a:pt x="8" y="21"/>
                      <a:pt x="12" y="30"/>
                    </a:cubicBezTo>
                    <a:cubicBezTo>
                      <a:pt x="13" y="31"/>
                      <a:pt x="15" y="30"/>
                      <a:pt x="14" y="29"/>
                    </a:cubicBezTo>
                    <a:cubicBezTo>
                      <a:pt x="10" y="20"/>
                      <a:pt x="6" y="11"/>
                      <a:pt x="2" y="2"/>
                    </a:cubicBezTo>
                    <a:cubicBezTo>
                      <a:pt x="2" y="0"/>
                      <a:pt x="0" y="1"/>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3" name="Freeform 12"/>
              <p:cNvSpPr>
                <a:spLocks/>
              </p:cNvSpPr>
              <p:nvPr/>
            </p:nvSpPr>
            <p:spPr bwMode="auto">
              <a:xfrm>
                <a:off x="4022944" y="4101068"/>
                <a:ext cx="74612" cy="50800"/>
              </a:xfrm>
              <a:custGeom>
                <a:avLst/>
                <a:gdLst>
                  <a:gd name="T0" fmla="*/ 1 w 30"/>
                  <a:gd name="T1" fmla="*/ 2 h 20"/>
                  <a:gd name="T2" fmla="*/ 28 w 30"/>
                  <a:gd name="T3" fmla="*/ 19 h 20"/>
                  <a:gd name="T4" fmla="*/ 29 w 30"/>
                  <a:gd name="T5" fmla="*/ 17 h 20"/>
                  <a:gd name="T6" fmla="*/ 2 w 30"/>
                  <a:gd name="T7" fmla="*/ 0 h 20"/>
                  <a:gd name="T8" fmla="*/ 1 w 30"/>
                  <a:gd name="T9" fmla="*/ 2 h 20"/>
                </a:gdLst>
                <a:ahLst/>
                <a:cxnLst>
                  <a:cxn ang="0">
                    <a:pos x="T0" y="T1"/>
                  </a:cxn>
                  <a:cxn ang="0">
                    <a:pos x="T2" y="T3"/>
                  </a:cxn>
                  <a:cxn ang="0">
                    <a:pos x="T4" y="T5"/>
                  </a:cxn>
                  <a:cxn ang="0">
                    <a:pos x="T6" y="T7"/>
                  </a:cxn>
                  <a:cxn ang="0">
                    <a:pos x="T8" y="T9"/>
                  </a:cxn>
                </a:cxnLst>
                <a:rect l="0" t="0" r="r" b="b"/>
                <a:pathLst>
                  <a:path w="30" h="20">
                    <a:moveTo>
                      <a:pt x="1" y="2"/>
                    </a:moveTo>
                    <a:cubicBezTo>
                      <a:pt x="10" y="8"/>
                      <a:pt x="19" y="14"/>
                      <a:pt x="28" y="19"/>
                    </a:cubicBezTo>
                    <a:cubicBezTo>
                      <a:pt x="29" y="20"/>
                      <a:pt x="30" y="18"/>
                      <a:pt x="29" y="17"/>
                    </a:cubicBezTo>
                    <a:cubicBezTo>
                      <a:pt x="20" y="12"/>
                      <a:pt x="11" y="6"/>
                      <a:pt x="2" y="0"/>
                    </a:cubicBezTo>
                    <a:cubicBezTo>
                      <a:pt x="1" y="0"/>
                      <a:pt x="0" y="2"/>
                      <a:pt x="1"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4" name="Freeform 13"/>
              <p:cNvSpPr>
                <a:spLocks/>
              </p:cNvSpPr>
              <p:nvPr/>
            </p:nvSpPr>
            <p:spPr bwMode="auto">
              <a:xfrm>
                <a:off x="4027707" y="4085193"/>
                <a:ext cx="74612" cy="28575"/>
              </a:xfrm>
              <a:custGeom>
                <a:avLst/>
                <a:gdLst>
                  <a:gd name="T0" fmla="*/ 1 w 30"/>
                  <a:gd name="T1" fmla="*/ 3 h 11"/>
                  <a:gd name="T2" fmla="*/ 28 w 30"/>
                  <a:gd name="T3" fmla="*/ 10 h 11"/>
                  <a:gd name="T4" fmla="*/ 29 w 30"/>
                  <a:gd name="T5" fmla="*/ 8 h 11"/>
                  <a:gd name="T6" fmla="*/ 2 w 30"/>
                  <a:gd name="T7" fmla="*/ 1 h 11"/>
                  <a:gd name="T8" fmla="*/ 1 w 30"/>
                  <a:gd name="T9" fmla="*/ 3 h 11"/>
                </a:gdLst>
                <a:ahLst/>
                <a:cxnLst>
                  <a:cxn ang="0">
                    <a:pos x="T0" y="T1"/>
                  </a:cxn>
                  <a:cxn ang="0">
                    <a:pos x="T2" y="T3"/>
                  </a:cxn>
                  <a:cxn ang="0">
                    <a:pos x="T4" y="T5"/>
                  </a:cxn>
                  <a:cxn ang="0">
                    <a:pos x="T6" y="T7"/>
                  </a:cxn>
                  <a:cxn ang="0">
                    <a:pos x="T8" y="T9"/>
                  </a:cxn>
                </a:cxnLst>
                <a:rect l="0" t="0" r="r" b="b"/>
                <a:pathLst>
                  <a:path w="30" h="11">
                    <a:moveTo>
                      <a:pt x="1" y="3"/>
                    </a:moveTo>
                    <a:cubicBezTo>
                      <a:pt x="10" y="6"/>
                      <a:pt x="19" y="8"/>
                      <a:pt x="28" y="10"/>
                    </a:cubicBezTo>
                    <a:cubicBezTo>
                      <a:pt x="30" y="11"/>
                      <a:pt x="30" y="9"/>
                      <a:pt x="29" y="8"/>
                    </a:cubicBezTo>
                    <a:cubicBezTo>
                      <a:pt x="20" y="6"/>
                      <a:pt x="11" y="3"/>
                      <a:pt x="2" y="1"/>
                    </a:cubicBezTo>
                    <a:cubicBezTo>
                      <a:pt x="0" y="0"/>
                      <a:pt x="0" y="3"/>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5" name="Freeform 14"/>
              <p:cNvSpPr>
                <a:spLocks/>
              </p:cNvSpPr>
              <p:nvPr/>
            </p:nvSpPr>
            <p:spPr bwMode="auto">
              <a:xfrm>
                <a:off x="4027707" y="4053443"/>
                <a:ext cx="85725" cy="25400"/>
              </a:xfrm>
              <a:custGeom>
                <a:avLst/>
                <a:gdLst>
                  <a:gd name="T0" fmla="*/ 2 w 34"/>
                  <a:gd name="T1" fmla="*/ 10 h 10"/>
                  <a:gd name="T2" fmla="*/ 32 w 34"/>
                  <a:gd name="T3" fmla="*/ 3 h 10"/>
                  <a:gd name="T4" fmla="*/ 32 w 34"/>
                  <a:gd name="T5" fmla="*/ 1 h 10"/>
                  <a:gd name="T6" fmla="*/ 2 w 34"/>
                  <a:gd name="T7" fmla="*/ 8 h 10"/>
                  <a:gd name="T8" fmla="*/ 2 w 34"/>
                  <a:gd name="T9" fmla="*/ 10 h 10"/>
                </a:gdLst>
                <a:ahLst/>
                <a:cxnLst>
                  <a:cxn ang="0">
                    <a:pos x="T0" y="T1"/>
                  </a:cxn>
                  <a:cxn ang="0">
                    <a:pos x="T2" y="T3"/>
                  </a:cxn>
                  <a:cxn ang="0">
                    <a:pos x="T4" y="T5"/>
                  </a:cxn>
                  <a:cxn ang="0">
                    <a:pos x="T6" y="T7"/>
                  </a:cxn>
                  <a:cxn ang="0">
                    <a:pos x="T8" y="T9"/>
                  </a:cxn>
                </a:cxnLst>
                <a:rect l="0" t="0" r="r" b="b"/>
                <a:pathLst>
                  <a:path w="34" h="10">
                    <a:moveTo>
                      <a:pt x="2" y="10"/>
                    </a:moveTo>
                    <a:cubicBezTo>
                      <a:pt x="12" y="8"/>
                      <a:pt x="22" y="5"/>
                      <a:pt x="32" y="3"/>
                    </a:cubicBezTo>
                    <a:cubicBezTo>
                      <a:pt x="34" y="2"/>
                      <a:pt x="33" y="0"/>
                      <a:pt x="32" y="1"/>
                    </a:cubicBezTo>
                    <a:cubicBezTo>
                      <a:pt x="22" y="3"/>
                      <a:pt x="12" y="5"/>
                      <a:pt x="2" y="8"/>
                    </a:cubicBezTo>
                    <a:cubicBezTo>
                      <a:pt x="0" y="8"/>
                      <a:pt x="1" y="10"/>
                      <a:pt x="2" y="1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6" name="Freeform 15"/>
              <p:cNvSpPr>
                <a:spLocks/>
              </p:cNvSpPr>
              <p:nvPr/>
            </p:nvSpPr>
            <p:spPr bwMode="auto">
              <a:xfrm>
                <a:off x="4024532" y="3985180"/>
                <a:ext cx="50800" cy="80962"/>
              </a:xfrm>
              <a:custGeom>
                <a:avLst/>
                <a:gdLst>
                  <a:gd name="T0" fmla="*/ 2 w 20"/>
                  <a:gd name="T1" fmla="*/ 30 h 32"/>
                  <a:gd name="T2" fmla="*/ 19 w 20"/>
                  <a:gd name="T3" fmla="*/ 2 h 32"/>
                  <a:gd name="T4" fmla="*/ 17 w 20"/>
                  <a:gd name="T5" fmla="*/ 1 h 32"/>
                  <a:gd name="T6" fmla="*/ 0 w 20"/>
                  <a:gd name="T7" fmla="*/ 29 h 32"/>
                  <a:gd name="T8" fmla="*/ 2 w 20"/>
                  <a:gd name="T9" fmla="*/ 30 h 32"/>
                </a:gdLst>
                <a:ahLst/>
                <a:cxnLst>
                  <a:cxn ang="0">
                    <a:pos x="T0" y="T1"/>
                  </a:cxn>
                  <a:cxn ang="0">
                    <a:pos x="T2" y="T3"/>
                  </a:cxn>
                  <a:cxn ang="0">
                    <a:pos x="T4" y="T5"/>
                  </a:cxn>
                  <a:cxn ang="0">
                    <a:pos x="T6" y="T7"/>
                  </a:cxn>
                  <a:cxn ang="0">
                    <a:pos x="T8" y="T9"/>
                  </a:cxn>
                </a:cxnLst>
                <a:rect l="0" t="0" r="r" b="b"/>
                <a:pathLst>
                  <a:path w="20" h="32">
                    <a:moveTo>
                      <a:pt x="2" y="30"/>
                    </a:moveTo>
                    <a:cubicBezTo>
                      <a:pt x="8" y="21"/>
                      <a:pt x="14" y="12"/>
                      <a:pt x="19" y="2"/>
                    </a:cubicBezTo>
                    <a:cubicBezTo>
                      <a:pt x="20" y="1"/>
                      <a:pt x="18" y="0"/>
                      <a:pt x="17" y="1"/>
                    </a:cubicBezTo>
                    <a:cubicBezTo>
                      <a:pt x="12" y="11"/>
                      <a:pt x="6" y="20"/>
                      <a:pt x="0" y="29"/>
                    </a:cubicBezTo>
                    <a:cubicBezTo>
                      <a:pt x="0" y="30"/>
                      <a:pt x="2" y="32"/>
                      <a:pt x="2" y="3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7" name="Freeform 16"/>
              <p:cNvSpPr>
                <a:spLocks/>
              </p:cNvSpPr>
              <p:nvPr/>
            </p:nvSpPr>
            <p:spPr bwMode="auto">
              <a:xfrm>
                <a:off x="4007069" y="3959780"/>
                <a:ext cx="22225" cy="98425"/>
              </a:xfrm>
              <a:custGeom>
                <a:avLst/>
                <a:gdLst>
                  <a:gd name="T0" fmla="*/ 2 w 9"/>
                  <a:gd name="T1" fmla="*/ 37 h 39"/>
                  <a:gd name="T2" fmla="*/ 8 w 9"/>
                  <a:gd name="T3" fmla="*/ 2 h 39"/>
                  <a:gd name="T4" fmla="*/ 6 w 9"/>
                  <a:gd name="T5" fmla="*/ 1 h 39"/>
                  <a:gd name="T6" fmla="*/ 0 w 9"/>
                  <a:gd name="T7" fmla="*/ 37 h 39"/>
                  <a:gd name="T8" fmla="*/ 2 w 9"/>
                  <a:gd name="T9" fmla="*/ 37 h 39"/>
                </a:gdLst>
                <a:ahLst/>
                <a:cxnLst>
                  <a:cxn ang="0">
                    <a:pos x="T0" y="T1"/>
                  </a:cxn>
                  <a:cxn ang="0">
                    <a:pos x="T2" y="T3"/>
                  </a:cxn>
                  <a:cxn ang="0">
                    <a:pos x="T4" y="T5"/>
                  </a:cxn>
                  <a:cxn ang="0">
                    <a:pos x="T6" y="T7"/>
                  </a:cxn>
                  <a:cxn ang="0">
                    <a:pos x="T8" y="T9"/>
                  </a:cxn>
                </a:cxnLst>
                <a:rect l="0" t="0" r="r" b="b"/>
                <a:pathLst>
                  <a:path w="9" h="39">
                    <a:moveTo>
                      <a:pt x="2" y="37"/>
                    </a:moveTo>
                    <a:cubicBezTo>
                      <a:pt x="4" y="25"/>
                      <a:pt x="6" y="14"/>
                      <a:pt x="8" y="2"/>
                    </a:cubicBezTo>
                    <a:cubicBezTo>
                      <a:pt x="9" y="0"/>
                      <a:pt x="7" y="0"/>
                      <a:pt x="6" y="1"/>
                    </a:cubicBezTo>
                    <a:cubicBezTo>
                      <a:pt x="4" y="13"/>
                      <a:pt x="2" y="25"/>
                      <a:pt x="0" y="37"/>
                    </a:cubicBezTo>
                    <a:cubicBezTo>
                      <a:pt x="0" y="38"/>
                      <a:pt x="2" y="39"/>
                      <a:pt x="2" y="37"/>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17"/>
              <p:cNvSpPr>
                <a:spLocks/>
              </p:cNvSpPr>
              <p:nvPr/>
            </p:nvSpPr>
            <p:spPr bwMode="auto">
              <a:xfrm>
                <a:off x="3972144" y="3972480"/>
                <a:ext cx="25400" cy="88900"/>
              </a:xfrm>
              <a:custGeom>
                <a:avLst/>
                <a:gdLst>
                  <a:gd name="T0" fmla="*/ 10 w 10"/>
                  <a:gd name="T1" fmla="*/ 33 h 35"/>
                  <a:gd name="T2" fmla="*/ 2 w 10"/>
                  <a:gd name="T3" fmla="*/ 2 h 35"/>
                  <a:gd name="T4" fmla="*/ 0 w 10"/>
                  <a:gd name="T5" fmla="*/ 2 h 35"/>
                  <a:gd name="T6" fmla="*/ 8 w 10"/>
                  <a:gd name="T7" fmla="*/ 34 h 35"/>
                  <a:gd name="T8" fmla="*/ 10 w 10"/>
                  <a:gd name="T9" fmla="*/ 33 h 35"/>
                </a:gdLst>
                <a:ahLst/>
                <a:cxnLst>
                  <a:cxn ang="0">
                    <a:pos x="T0" y="T1"/>
                  </a:cxn>
                  <a:cxn ang="0">
                    <a:pos x="T2" y="T3"/>
                  </a:cxn>
                  <a:cxn ang="0">
                    <a:pos x="T4" y="T5"/>
                  </a:cxn>
                  <a:cxn ang="0">
                    <a:pos x="T6" y="T7"/>
                  </a:cxn>
                  <a:cxn ang="0">
                    <a:pos x="T8" y="T9"/>
                  </a:cxn>
                </a:cxnLst>
                <a:rect l="0" t="0" r="r" b="b"/>
                <a:pathLst>
                  <a:path w="10" h="35">
                    <a:moveTo>
                      <a:pt x="10" y="33"/>
                    </a:moveTo>
                    <a:cubicBezTo>
                      <a:pt x="7" y="23"/>
                      <a:pt x="5" y="12"/>
                      <a:pt x="2" y="2"/>
                    </a:cubicBezTo>
                    <a:cubicBezTo>
                      <a:pt x="2" y="0"/>
                      <a:pt x="0" y="1"/>
                      <a:pt x="0" y="2"/>
                    </a:cubicBezTo>
                    <a:cubicBezTo>
                      <a:pt x="3" y="13"/>
                      <a:pt x="5" y="23"/>
                      <a:pt x="8" y="34"/>
                    </a:cubicBezTo>
                    <a:cubicBezTo>
                      <a:pt x="8" y="35"/>
                      <a:pt x="10" y="34"/>
                      <a:pt x="10" y="3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9" name="Freeform 18"/>
              <p:cNvSpPr>
                <a:spLocks/>
              </p:cNvSpPr>
              <p:nvPr/>
            </p:nvSpPr>
            <p:spPr bwMode="auto">
              <a:xfrm>
                <a:off x="3934044" y="4007405"/>
                <a:ext cx="50800" cy="60325"/>
              </a:xfrm>
              <a:custGeom>
                <a:avLst/>
                <a:gdLst>
                  <a:gd name="T0" fmla="*/ 19 w 20"/>
                  <a:gd name="T1" fmla="*/ 21 h 24"/>
                  <a:gd name="T2" fmla="*/ 2 w 20"/>
                  <a:gd name="T3" fmla="*/ 1 h 24"/>
                  <a:gd name="T4" fmla="*/ 1 w 20"/>
                  <a:gd name="T5" fmla="*/ 3 h 24"/>
                  <a:gd name="T6" fmla="*/ 18 w 20"/>
                  <a:gd name="T7" fmla="*/ 22 h 24"/>
                  <a:gd name="T8" fmla="*/ 19 w 20"/>
                  <a:gd name="T9" fmla="*/ 21 h 24"/>
                </a:gdLst>
                <a:ahLst/>
                <a:cxnLst>
                  <a:cxn ang="0">
                    <a:pos x="T0" y="T1"/>
                  </a:cxn>
                  <a:cxn ang="0">
                    <a:pos x="T2" y="T3"/>
                  </a:cxn>
                  <a:cxn ang="0">
                    <a:pos x="T4" y="T5"/>
                  </a:cxn>
                  <a:cxn ang="0">
                    <a:pos x="T6" y="T7"/>
                  </a:cxn>
                  <a:cxn ang="0">
                    <a:pos x="T8" y="T9"/>
                  </a:cxn>
                </a:cxnLst>
                <a:rect l="0" t="0" r="r" b="b"/>
                <a:pathLst>
                  <a:path w="20" h="24">
                    <a:moveTo>
                      <a:pt x="19" y="21"/>
                    </a:moveTo>
                    <a:cubicBezTo>
                      <a:pt x="14" y="14"/>
                      <a:pt x="8" y="8"/>
                      <a:pt x="2" y="1"/>
                    </a:cubicBezTo>
                    <a:cubicBezTo>
                      <a:pt x="1" y="0"/>
                      <a:pt x="0" y="2"/>
                      <a:pt x="1" y="3"/>
                    </a:cubicBezTo>
                    <a:cubicBezTo>
                      <a:pt x="6" y="9"/>
                      <a:pt x="12" y="16"/>
                      <a:pt x="18" y="22"/>
                    </a:cubicBezTo>
                    <a:cubicBezTo>
                      <a:pt x="19" y="24"/>
                      <a:pt x="20" y="22"/>
                      <a:pt x="19" y="2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0" name="Freeform 19"/>
              <p:cNvSpPr>
                <a:spLocks/>
              </p:cNvSpPr>
              <p:nvPr/>
            </p:nvSpPr>
            <p:spPr bwMode="auto">
              <a:xfrm>
                <a:off x="3908644" y="4040743"/>
                <a:ext cx="71437" cy="38100"/>
              </a:xfrm>
              <a:custGeom>
                <a:avLst/>
                <a:gdLst>
                  <a:gd name="T0" fmla="*/ 27 w 28"/>
                  <a:gd name="T1" fmla="*/ 13 h 15"/>
                  <a:gd name="T2" fmla="*/ 3 w 28"/>
                  <a:gd name="T3" fmla="*/ 0 h 15"/>
                  <a:gd name="T4" fmla="*/ 2 w 28"/>
                  <a:gd name="T5" fmla="*/ 2 h 15"/>
                  <a:gd name="T6" fmla="*/ 26 w 28"/>
                  <a:gd name="T7" fmla="*/ 15 h 15"/>
                  <a:gd name="T8" fmla="*/ 27 w 28"/>
                  <a:gd name="T9" fmla="*/ 13 h 15"/>
                </a:gdLst>
                <a:ahLst/>
                <a:cxnLst>
                  <a:cxn ang="0">
                    <a:pos x="T0" y="T1"/>
                  </a:cxn>
                  <a:cxn ang="0">
                    <a:pos x="T2" y="T3"/>
                  </a:cxn>
                  <a:cxn ang="0">
                    <a:pos x="T4" y="T5"/>
                  </a:cxn>
                  <a:cxn ang="0">
                    <a:pos x="T6" y="T7"/>
                  </a:cxn>
                  <a:cxn ang="0">
                    <a:pos x="T8" y="T9"/>
                  </a:cxn>
                </a:cxnLst>
                <a:rect l="0" t="0" r="r" b="b"/>
                <a:pathLst>
                  <a:path w="28" h="15">
                    <a:moveTo>
                      <a:pt x="27" y="13"/>
                    </a:moveTo>
                    <a:cubicBezTo>
                      <a:pt x="19" y="8"/>
                      <a:pt x="11" y="4"/>
                      <a:pt x="3" y="0"/>
                    </a:cubicBezTo>
                    <a:cubicBezTo>
                      <a:pt x="2" y="0"/>
                      <a:pt x="0" y="2"/>
                      <a:pt x="2" y="2"/>
                    </a:cubicBezTo>
                    <a:cubicBezTo>
                      <a:pt x="10" y="6"/>
                      <a:pt x="18" y="10"/>
                      <a:pt x="26" y="15"/>
                    </a:cubicBezTo>
                    <a:cubicBezTo>
                      <a:pt x="27" y="15"/>
                      <a:pt x="28" y="13"/>
                      <a:pt x="27" y="1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1" name="Freeform 20"/>
              <p:cNvSpPr>
                <a:spLocks/>
              </p:cNvSpPr>
              <p:nvPr/>
            </p:nvSpPr>
            <p:spPr bwMode="auto">
              <a:xfrm>
                <a:off x="3902294" y="4085193"/>
                <a:ext cx="77787" cy="28575"/>
              </a:xfrm>
              <a:custGeom>
                <a:avLst/>
                <a:gdLst>
                  <a:gd name="T0" fmla="*/ 29 w 31"/>
                  <a:gd name="T1" fmla="*/ 0 h 11"/>
                  <a:gd name="T2" fmla="*/ 1 w 31"/>
                  <a:gd name="T3" fmla="*/ 8 h 11"/>
                  <a:gd name="T4" fmla="*/ 2 w 31"/>
                  <a:gd name="T5" fmla="*/ 10 h 11"/>
                  <a:gd name="T6" fmla="*/ 29 w 31"/>
                  <a:gd name="T7" fmla="*/ 3 h 11"/>
                  <a:gd name="T8" fmla="*/ 29 w 31"/>
                  <a:gd name="T9" fmla="*/ 0 h 11"/>
                </a:gdLst>
                <a:ahLst/>
                <a:cxnLst>
                  <a:cxn ang="0">
                    <a:pos x="T0" y="T1"/>
                  </a:cxn>
                  <a:cxn ang="0">
                    <a:pos x="T2" y="T3"/>
                  </a:cxn>
                  <a:cxn ang="0">
                    <a:pos x="T4" y="T5"/>
                  </a:cxn>
                  <a:cxn ang="0">
                    <a:pos x="T6" y="T7"/>
                  </a:cxn>
                  <a:cxn ang="0">
                    <a:pos x="T8" y="T9"/>
                  </a:cxn>
                </a:cxnLst>
                <a:rect l="0" t="0" r="r" b="b"/>
                <a:pathLst>
                  <a:path w="31" h="11">
                    <a:moveTo>
                      <a:pt x="29" y="0"/>
                    </a:moveTo>
                    <a:cubicBezTo>
                      <a:pt x="20" y="3"/>
                      <a:pt x="11" y="5"/>
                      <a:pt x="1" y="8"/>
                    </a:cubicBezTo>
                    <a:cubicBezTo>
                      <a:pt x="0" y="8"/>
                      <a:pt x="1" y="11"/>
                      <a:pt x="2" y="10"/>
                    </a:cubicBezTo>
                    <a:cubicBezTo>
                      <a:pt x="11" y="8"/>
                      <a:pt x="20" y="5"/>
                      <a:pt x="29" y="3"/>
                    </a:cubicBezTo>
                    <a:cubicBezTo>
                      <a:pt x="31" y="2"/>
                      <a:pt x="30" y="0"/>
                      <a:pt x="29"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2" name="Freeform 21"/>
              <p:cNvSpPr>
                <a:spLocks/>
              </p:cNvSpPr>
              <p:nvPr/>
            </p:nvSpPr>
            <p:spPr bwMode="auto">
              <a:xfrm>
                <a:off x="3919757" y="4096305"/>
                <a:ext cx="68262" cy="47625"/>
              </a:xfrm>
              <a:custGeom>
                <a:avLst/>
                <a:gdLst>
                  <a:gd name="T0" fmla="*/ 24 w 27"/>
                  <a:gd name="T1" fmla="*/ 0 h 19"/>
                  <a:gd name="T2" fmla="*/ 1 w 27"/>
                  <a:gd name="T3" fmla="*/ 16 h 19"/>
                  <a:gd name="T4" fmla="*/ 2 w 27"/>
                  <a:gd name="T5" fmla="*/ 18 h 19"/>
                  <a:gd name="T6" fmla="*/ 26 w 27"/>
                  <a:gd name="T7" fmla="*/ 2 h 19"/>
                  <a:gd name="T8" fmla="*/ 24 w 27"/>
                  <a:gd name="T9" fmla="*/ 0 h 19"/>
                </a:gdLst>
                <a:ahLst/>
                <a:cxnLst>
                  <a:cxn ang="0">
                    <a:pos x="T0" y="T1"/>
                  </a:cxn>
                  <a:cxn ang="0">
                    <a:pos x="T2" y="T3"/>
                  </a:cxn>
                  <a:cxn ang="0">
                    <a:pos x="T4" y="T5"/>
                  </a:cxn>
                  <a:cxn ang="0">
                    <a:pos x="T6" y="T7"/>
                  </a:cxn>
                  <a:cxn ang="0">
                    <a:pos x="T8" y="T9"/>
                  </a:cxn>
                </a:cxnLst>
                <a:rect l="0" t="0" r="r" b="b"/>
                <a:pathLst>
                  <a:path w="27" h="19">
                    <a:moveTo>
                      <a:pt x="24" y="0"/>
                    </a:moveTo>
                    <a:cubicBezTo>
                      <a:pt x="17" y="6"/>
                      <a:pt x="9" y="11"/>
                      <a:pt x="1" y="16"/>
                    </a:cubicBezTo>
                    <a:cubicBezTo>
                      <a:pt x="0" y="17"/>
                      <a:pt x="1" y="19"/>
                      <a:pt x="2" y="18"/>
                    </a:cubicBezTo>
                    <a:cubicBezTo>
                      <a:pt x="10" y="13"/>
                      <a:pt x="18" y="8"/>
                      <a:pt x="26" y="2"/>
                    </a:cubicBezTo>
                    <a:cubicBezTo>
                      <a:pt x="27" y="2"/>
                      <a:pt x="26" y="0"/>
                      <a:pt x="24"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3" name="Freeform 22"/>
              <p:cNvSpPr>
                <a:spLocks/>
              </p:cNvSpPr>
              <p:nvPr/>
            </p:nvSpPr>
            <p:spPr bwMode="auto">
              <a:xfrm>
                <a:off x="3946744" y="4104243"/>
                <a:ext cx="50800" cy="53975"/>
              </a:xfrm>
              <a:custGeom>
                <a:avLst/>
                <a:gdLst>
                  <a:gd name="T0" fmla="*/ 17 w 20"/>
                  <a:gd name="T1" fmla="*/ 1 h 22"/>
                  <a:gd name="T2" fmla="*/ 1 w 20"/>
                  <a:gd name="T3" fmla="*/ 19 h 22"/>
                  <a:gd name="T4" fmla="*/ 2 w 20"/>
                  <a:gd name="T5" fmla="*/ 21 h 22"/>
                  <a:gd name="T6" fmla="*/ 19 w 20"/>
                  <a:gd name="T7" fmla="*/ 3 h 22"/>
                  <a:gd name="T8" fmla="*/ 17 w 20"/>
                  <a:gd name="T9" fmla="*/ 1 h 22"/>
                </a:gdLst>
                <a:ahLst/>
                <a:cxnLst>
                  <a:cxn ang="0">
                    <a:pos x="T0" y="T1"/>
                  </a:cxn>
                  <a:cxn ang="0">
                    <a:pos x="T2" y="T3"/>
                  </a:cxn>
                  <a:cxn ang="0">
                    <a:pos x="T4" y="T5"/>
                  </a:cxn>
                  <a:cxn ang="0">
                    <a:pos x="T6" y="T7"/>
                  </a:cxn>
                  <a:cxn ang="0">
                    <a:pos x="T8" y="T9"/>
                  </a:cxn>
                </a:cxnLst>
                <a:rect l="0" t="0" r="r" b="b"/>
                <a:pathLst>
                  <a:path w="20" h="22">
                    <a:moveTo>
                      <a:pt x="17" y="1"/>
                    </a:moveTo>
                    <a:cubicBezTo>
                      <a:pt x="12" y="7"/>
                      <a:pt x="6" y="13"/>
                      <a:pt x="1" y="19"/>
                    </a:cubicBezTo>
                    <a:cubicBezTo>
                      <a:pt x="0" y="20"/>
                      <a:pt x="1" y="22"/>
                      <a:pt x="2" y="21"/>
                    </a:cubicBezTo>
                    <a:cubicBezTo>
                      <a:pt x="8" y="15"/>
                      <a:pt x="13" y="9"/>
                      <a:pt x="19" y="3"/>
                    </a:cubicBezTo>
                    <a:cubicBezTo>
                      <a:pt x="20" y="2"/>
                      <a:pt x="18" y="0"/>
                      <a:pt x="17"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4" name="Freeform 23"/>
              <p:cNvSpPr>
                <a:spLocks/>
              </p:cNvSpPr>
              <p:nvPr/>
            </p:nvSpPr>
            <p:spPr bwMode="auto">
              <a:xfrm>
                <a:off x="3988019" y="4110593"/>
                <a:ext cx="19050" cy="68262"/>
              </a:xfrm>
              <a:custGeom>
                <a:avLst/>
                <a:gdLst>
                  <a:gd name="T0" fmla="*/ 5 w 8"/>
                  <a:gd name="T1" fmla="*/ 1 h 27"/>
                  <a:gd name="T2" fmla="*/ 0 w 8"/>
                  <a:gd name="T3" fmla="*/ 25 h 27"/>
                  <a:gd name="T4" fmla="*/ 3 w 8"/>
                  <a:gd name="T5" fmla="*/ 26 h 27"/>
                  <a:gd name="T6" fmla="*/ 8 w 8"/>
                  <a:gd name="T7" fmla="*/ 2 h 27"/>
                  <a:gd name="T8" fmla="*/ 5 w 8"/>
                  <a:gd name="T9" fmla="*/ 1 h 27"/>
                </a:gdLst>
                <a:ahLst/>
                <a:cxnLst>
                  <a:cxn ang="0">
                    <a:pos x="T0" y="T1"/>
                  </a:cxn>
                  <a:cxn ang="0">
                    <a:pos x="T2" y="T3"/>
                  </a:cxn>
                  <a:cxn ang="0">
                    <a:pos x="T4" y="T5"/>
                  </a:cxn>
                  <a:cxn ang="0">
                    <a:pos x="T6" y="T7"/>
                  </a:cxn>
                  <a:cxn ang="0">
                    <a:pos x="T8" y="T9"/>
                  </a:cxn>
                </a:cxnLst>
                <a:rect l="0" t="0" r="r" b="b"/>
                <a:pathLst>
                  <a:path w="8" h="27">
                    <a:moveTo>
                      <a:pt x="5" y="1"/>
                    </a:moveTo>
                    <a:cubicBezTo>
                      <a:pt x="4" y="9"/>
                      <a:pt x="2" y="17"/>
                      <a:pt x="0" y="25"/>
                    </a:cubicBezTo>
                    <a:cubicBezTo>
                      <a:pt x="0" y="27"/>
                      <a:pt x="2" y="27"/>
                      <a:pt x="3" y="26"/>
                    </a:cubicBezTo>
                    <a:cubicBezTo>
                      <a:pt x="4" y="18"/>
                      <a:pt x="6" y="10"/>
                      <a:pt x="8" y="2"/>
                    </a:cubicBezTo>
                    <a:cubicBezTo>
                      <a:pt x="8" y="0"/>
                      <a:pt x="6" y="0"/>
                      <a:pt x="5"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5" name="Freeform 24"/>
              <p:cNvSpPr>
                <a:spLocks/>
              </p:cNvSpPr>
              <p:nvPr/>
            </p:nvSpPr>
            <p:spPr bwMode="auto">
              <a:xfrm>
                <a:off x="4010244" y="4105830"/>
                <a:ext cx="19050" cy="76200"/>
              </a:xfrm>
              <a:custGeom>
                <a:avLst/>
                <a:gdLst>
                  <a:gd name="T0" fmla="*/ 0 w 8"/>
                  <a:gd name="T1" fmla="*/ 2 h 30"/>
                  <a:gd name="T2" fmla="*/ 6 w 8"/>
                  <a:gd name="T3" fmla="*/ 28 h 30"/>
                  <a:gd name="T4" fmla="*/ 8 w 8"/>
                  <a:gd name="T5" fmla="*/ 27 h 30"/>
                  <a:gd name="T6" fmla="*/ 3 w 8"/>
                  <a:gd name="T7" fmla="*/ 1 h 30"/>
                  <a:gd name="T8" fmla="*/ 0 w 8"/>
                  <a:gd name="T9" fmla="*/ 2 h 30"/>
                </a:gdLst>
                <a:ahLst/>
                <a:cxnLst>
                  <a:cxn ang="0">
                    <a:pos x="T0" y="T1"/>
                  </a:cxn>
                  <a:cxn ang="0">
                    <a:pos x="T2" y="T3"/>
                  </a:cxn>
                  <a:cxn ang="0">
                    <a:pos x="T4" y="T5"/>
                  </a:cxn>
                  <a:cxn ang="0">
                    <a:pos x="T6" y="T7"/>
                  </a:cxn>
                  <a:cxn ang="0">
                    <a:pos x="T8" y="T9"/>
                  </a:cxn>
                </a:cxnLst>
                <a:rect l="0" t="0" r="r" b="b"/>
                <a:pathLst>
                  <a:path w="8" h="30">
                    <a:moveTo>
                      <a:pt x="0" y="2"/>
                    </a:moveTo>
                    <a:cubicBezTo>
                      <a:pt x="2" y="11"/>
                      <a:pt x="4" y="19"/>
                      <a:pt x="6" y="28"/>
                    </a:cubicBezTo>
                    <a:cubicBezTo>
                      <a:pt x="6" y="30"/>
                      <a:pt x="8" y="29"/>
                      <a:pt x="8" y="27"/>
                    </a:cubicBezTo>
                    <a:cubicBezTo>
                      <a:pt x="6" y="19"/>
                      <a:pt x="4" y="10"/>
                      <a:pt x="3" y="1"/>
                    </a:cubicBezTo>
                    <a:cubicBezTo>
                      <a:pt x="2" y="0"/>
                      <a:pt x="0" y="0"/>
                      <a:pt x="0"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6" name="Freeform 25"/>
              <p:cNvSpPr>
                <a:spLocks/>
              </p:cNvSpPr>
              <p:nvPr/>
            </p:nvSpPr>
            <p:spPr bwMode="auto">
              <a:xfrm>
                <a:off x="4062632" y="3966130"/>
                <a:ext cx="30162" cy="30162"/>
              </a:xfrm>
              <a:custGeom>
                <a:avLst/>
                <a:gdLst>
                  <a:gd name="T0" fmla="*/ 7 w 12"/>
                  <a:gd name="T1" fmla="*/ 11 h 12"/>
                  <a:gd name="T2" fmla="*/ 1 w 12"/>
                  <a:gd name="T3" fmla="*/ 7 h 12"/>
                  <a:gd name="T4" fmla="*/ 4 w 12"/>
                  <a:gd name="T5" fmla="*/ 0 h 12"/>
                  <a:gd name="T6" fmla="*/ 11 w 12"/>
                  <a:gd name="T7" fmla="*/ 4 h 12"/>
                  <a:gd name="T8" fmla="*/ 7 w 12"/>
                  <a:gd name="T9" fmla="*/ 11 h 12"/>
                </a:gdLst>
                <a:ahLst/>
                <a:cxnLst>
                  <a:cxn ang="0">
                    <a:pos x="T0" y="T1"/>
                  </a:cxn>
                  <a:cxn ang="0">
                    <a:pos x="T2" y="T3"/>
                  </a:cxn>
                  <a:cxn ang="0">
                    <a:pos x="T4" y="T5"/>
                  </a:cxn>
                  <a:cxn ang="0">
                    <a:pos x="T6" y="T7"/>
                  </a:cxn>
                  <a:cxn ang="0">
                    <a:pos x="T8" y="T9"/>
                  </a:cxn>
                </a:cxnLst>
                <a:rect l="0" t="0" r="r" b="b"/>
                <a:pathLst>
                  <a:path w="12" h="12">
                    <a:moveTo>
                      <a:pt x="7" y="11"/>
                    </a:moveTo>
                    <a:cubicBezTo>
                      <a:pt x="4" y="12"/>
                      <a:pt x="1" y="10"/>
                      <a:pt x="1" y="7"/>
                    </a:cubicBezTo>
                    <a:cubicBezTo>
                      <a:pt x="0" y="4"/>
                      <a:pt x="2" y="1"/>
                      <a:pt x="4" y="0"/>
                    </a:cubicBezTo>
                    <a:cubicBezTo>
                      <a:pt x="7" y="0"/>
                      <a:pt x="10" y="1"/>
                      <a:pt x="11" y="4"/>
                    </a:cubicBezTo>
                    <a:cubicBezTo>
                      <a:pt x="12" y="7"/>
                      <a:pt x="10" y="10"/>
                      <a:pt x="7" y="11"/>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7" name="Freeform 26"/>
              <p:cNvSpPr>
                <a:spLocks/>
              </p:cNvSpPr>
              <p:nvPr/>
            </p:nvSpPr>
            <p:spPr bwMode="auto">
              <a:xfrm>
                <a:off x="4095969" y="4040743"/>
                <a:ext cx="31750" cy="30162"/>
              </a:xfrm>
              <a:custGeom>
                <a:avLst/>
                <a:gdLst>
                  <a:gd name="T0" fmla="*/ 8 w 13"/>
                  <a:gd name="T1" fmla="*/ 12 h 12"/>
                  <a:gd name="T2" fmla="*/ 12 w 13"/>
                  <a:gd name="T3" fmla="*/ 5 h 12"/>
                  <a:gd name="T4" fmla="*/ 5 w 13"/>
                  <a:gd name="T5" fmla="*/ 1 h 12"/>
                  <a:gd name="T6" fmla="*/ 1 w 13"/>
                  <a:gd name="T7" fmla="*/ 8 h 12"/>
                  <a:gd name="T8" fmla="*/ 8 w 13"/>
                  <a:gd name="T9" fmla="*/ 12 h 12"/>
                </a:gdLst>
                <a:ahLst/>
                <a:cxnLst>
                  <a:cxn ang="0">
                    <a:pos x="T0" y="T1"/>
                  </a:cxn>
                  <a:cxn ang="0">
                    <a:pos x="T2" y="T3"/>
                  </a:cxn>
                  <a:cxn ang="0">
                    <a:pos x="T4" y="T5"/>
                  </a:cxn>
                  <a:cxn ang="0">
                    <a:pos x="T6" y="T7"/>
                  </a:cxn>
                  <a:cxn ang="0">
                    <a:pos x="T8" y="T9"/>
                  </a:cxn>
                </a:cxnLst>
                <a:rect l="0" t="0" r="r" b="b"/>
                <a:pathLst>
                  <a:path w="13" h="12">
                    <a:moveTo>
                      <a:pt x="8" y="12"/>
                    </a:moveTo>
                    <a:cubicBezTo>
                      <a:pt x="11" y="11"/>
                      <a:pt x="13" y="8"/>
                      <a:pt x="12" y="5"/>
                    </a:cubicBezTo>
                    <a:cubicBezTo>
                      <a:pt x="11" y="2"/>
                      <a:pt x="8" y="0"/>
                      <a:pt x="5" y="1"/>
                    </a:cubicBezTo>
                    <a:cubicBezTo>
                      <a:pt x="2" y="2"/>
                      <a:pt x="0" y="5"/>
                      <a:pt x="1" y="8"/>
                    </a:cubicBezTo>
                    <a:cubicBezTo>
                      <a:pt x="2" y="11"/>
                      <a:pt x="5" y="12"/>
                      <a:pt x="8" y="12"/>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8" name="Freeform 27"/>
              <p:cNvSpPr>
                <a:spLocks/>
              </p:cNvSpPr>
              <p:nvPr/>
            </p:nvSpPr>
            <p:spPr bwMode="auto">
              <a:xfrm>
                <a:off x="4088032" y="4096305"/>
                <a:ext cx="22225" cy="25400"/>
              </a:xfrm>
              <a:custGeom>
                <a:avLst/>
                <a:gdLst>
                  <a:gd name="T0" fmla="*/ 6 w 9"/>
                  <a:gd name="T1" fmla="*/ 10 h 10"/>
                  <a:gd name="T2" fmla="*/ 9 w 9"/>
                  <a:gd name="T3" fmla="*/ 4 h 10"/>
                  <a:gd name="T4" fmla="*/ 3 w 9"/>
                  <a:gd name="T5" fmla="*/ 1 h 10"/>
                  <a:gd name="T6" fmla="*/ 0 w 9"/>
                  <a:gd name="T7" fmla="*/ 7 h 10"/>
                  <a:gd name="T8" fmla="*/ 6 w 9"/>
                  <a:gd name="T9" fmla="*/ 10 h 10"/>
                </a:gdLst>
                <a:ahLst/>
                <a:cxnLst>
                  <a:cxn ang="0">
                    <a:pos x="T0" y="T1"/>
                  </a:cxn>
                  <a:cxn ang="0">
                    <a:pos x="T2" y="T3"/>
                  </a:cxn>
                  <a:cxn ang="0">
                    <a:pos x="T4" y="T5"/>
                  </a:cxn>
                  <a:cxn ang="0">
                    <a:pos x="T6" y="T7"/>
                  </a:cxn>
                  <a:cxn ang="0">
                    <a:pos x="T8" y="T9"/>
                  </a:cxn>
                </a:cxnLst>
                <a:rect l="0" t="0" r="r" b="b"/>
                <a:pathLst>
                  <a:path w="9" h="10">
                    <a:moveTo>
                      <a:pt x="6" y="10"/>
                    </a:moveTo>
                    <a:cubicBezTo>
                      <a:pt x="8" y="9"/>
                      <a:pt x="9" y="7"/>
                      <a:pt x="9" y="4"/>
                    </a:cubicBezTo>
                    <a:cubicBezTo>
                      <a:pt x="8" y="2"/>
                      <a:pt x="6" y="0"/>
                      <a:pt x="3" y="1"/>
                    </a:cubicBezTo>
                    <a:cubicBezTo>
                      <a:pt x="1" y="2"/>
                      <a:pt x="0" y="4"/>
                      <a:pt x="0" y="7"/>
                    </a:cubicBezTo>
                    <a:cubicBezTo>
                      <a:pt x="1" y="9"/>
                      <a:pt x="3" y="10"/>
                      <a:pt x="6" y="10"/>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9" name="Freeform 28"/>
              <p:cNvSpPr>
                <a:spLocks/>
              </p:cNvSpPr>
              <p:nvPr/>
            </p:nvSpPr>
            <p:spPr bwMode="auto">
              <a:xfrm>
                <a:off x="4080094" y="4134405"/>
                <a:ext cx="25400" cy="23812"/>
              </a:xfrm>
              <a:custGeom>
                <a:avLst/>
                <a:gdLst>
                  <a:gd name="T0" fmla="*/ 6 w 10"/>
                  <a:gd name="T1" fmla="*/ 9 h 10"/>
                  <a:gd name="T2" fmla="*/ 10 w 10"/>
                  <a:gd name="T3" fmla="*/ 4 h 10"/>
                  <a:gd name="T4" fmla="*/ 4 w 10"/>
                  <a:gd name="T5" fmla="*/ 1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9"/>
                      <a:pt x="10" y="6"/>
                      <a:pt x="10" y="4"/>
                    </a:cubicBezTo>
                    <a:cubicBezTo>
                      <a:pt x="9" y="2"/>
                      <a:pt x="7" y="0"/>
                      <a:pt x="4" y="1"/>
                    </a:cubicBezTo>
                    <a:cubicBezTo>
                      <a:pt x="2" y="2"/>
                      <a:pt x="0" y="4"/>
                      <a:pt x="1" y="6"/>
                    </a:cubicBezTo>
                    <a:cubicBezTo>
                      <a:pt x="2" y="9"/>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0" name="Freeform 29"/>
              <p:cNvSpPr>
                <a:spLocks/>
              </p:cNvSpPr>
              <p:nvPr/>
            </p:nvSpPr>
            <p:spPr bwMode="auto">
              <a:xfrm>
                <a:off x="4040407" y="4169330"/>
                <a:ext cx="22225"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7"/>
                      <a:pt x="9" y="5"/>
                      <a:pt x="8" y="3"/>
                    </a:cubicBezTo>
                    <a:cubicBezTo>
                      <a:pt x="8" y="1"/>
                      <a:pt x="5" y="0"/>
                      <a:pt x="3" y="0"/>
                    </a:cubicBezTo>
                    <a:cubicBezTo>
                      <a:pt x="1" y="1"/>
                      <a:pt x="0" y="3"/>
                      <a:pt x="0" y="5"/>
                    </a:cubicBezTo>
                    <a:cubicBezTo>
                      <a:pt x="1" y="7"/>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1" name="Freeform 30"/>
              <p:cNvSpPr>
                <a:spLocks/>
              </p:cNvSpPr>
              <p:nvPr/>
            </p:nvSpPr>
            <p:spPr bwMode="auto">
              <a:xfrm>
                <a:off x="4011832" y="4166155"/>
                <a:ext cx="25400" cy="25400"/>
              </a:xfrm>
              <a:custGeom>
                <a:avLst/>
                <a:gdLst>
                  <a:gd name="T0" fmla="*/ 6 w 10"/>
                  <a:gd name="T1" fmla="*/ 9 h 10"/>
                  <a:gd name="T2" fmla="*/ 10 w 10"/>
                  <a:gd name="T3" fmla="*/ 3 h 10"/>
                  <a:gd name="T4" fmla="*/ 4 w 10"/>
                  <a:gd name="T5" fmla="*/ 0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8"/>
                      <a:pt x="10" y="6"/>
                      <a:pt x="10" y="3"/>
                    </a:cubicBezTo>
                    <a:cubicBezTo>
                      <a:pt x="9" y="1"/>
                      <a:pt x="6" y="0"/>
                      <a:pt x="4" y="0"/>
                    </a:cubicBezTo>
                    <a:cubicBezTo>
                      <a:pt x="2" y="1"/>
                      <a:pt x="0" y="3"/>
                      <a:pt x="1" y="6"/>
                    </a:cubicBezTo>
                    <a:cubicBezTo>
                      <a:pt x="1" y="8"/>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2" name="Freeform 31"/>
              <p:cNvSpPr>
                <a:spLocks/>
              </p:cNvSpPr>
              <p:nvPr/>
            </p:nvSpPr>
            <p:spPr bwMode="auto">
              <a:xfrm>
                <a:off x="3980082" y="4164568"/>
                <a:ext cx="22225" cy="22225"/>
              </a:xfrm>
              <a:custGeom>
                <a:avLst/>
                <a:gdLst>
                  <a:gd name="T0" fmla="*/ 6 w 9"/>
                  <a:gd name="T1" fmla="*/ 8 h 9"/>
                  <a:gd name="T2" fmla="*/ 8 w 9"/>
                  <a:gd name="T3" fmla="*/ 3 h 9"/>
                  <a:gd name="T4" fmla="*/ 4 w 9"/>
                  <a:gd name="T5" fmla="*/ 1 h 9"/>
                  <a:gd name="T6" fmla="*/ 1 w 9"/>
                  <a:gd name="T7" fmla="*/ 5 h 9"/>
                  <a:gd name="T8" fmla="*/ 6 w 9"/>
                  <a:gd name="T9" fmla="*/ 8 h 9"/>
                </a:gdLst>
                <a:ahLst/>
                <a:cxnLst>
                  <a:cxn ang="0">
                    <a:pos x="T0" y="T1"/>
                  </a:cxn>
                  <a:cxn ang="0">
                    <a:pos x="T2" y="T3"/>
                  </a:cxn>
                  <a:cxn ang="0">
                    <a:pos x="T4" y="T5"/>
                  </a:cxn>
                  <a:cxn ang="0">
                    <a:pos x="T6" y="T7"/>
                  </a:cxn>
                  <a:cxn ang="0">
                    <a:pos x="T8" y="T9"/>
                  </a:cxn>
                </a:cxnLst>
                <a:rect l="0" t="0" r="r" b="b"/>
                <a:pathLst>
                  <a:path w="9" h="9">
                    <a:moveTo>
                      <a:pt x="6" y="8"/>
                    </a:moveTo>
                    <a:cubicBezTo>
                      <a:pt x="8" y="8"/>
                      <a:pt x="9" y="5"/>
                      <a:pt x="8" y="3"/>
                    </a:cubicBezTo>
                    <a:cubicBezTo>
                      <a:pt x="8" y="1"/>
                      <a:pt x="6" y="0"/>
                      <a:pt x="4" y="1"/>
                    </a:cubicBezTo>
                    <a:cubicBezTo>
                      <a:pt x="2" y="1"/>
                      <a:pt x="0" y="3"/>
                      <a:pt x="1" y="5"/>
                    </a:cubicBezTo>
                    <a:cubicBezTo>
                      <a:pt x="1" y="7"/>
                      <a:pt x="4" y="9"/>
                      <a:pt x="6"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3" name="Freeform 32"/>
              <p:cNvSpPr>
                <a:spLocks/>
              </p:cNvSpPr>
              <p:nvPr/>
            </p:nvSpPr>
            <p:spPr bwMode="auto">
              <a:xfrm>
                <a:off x="3938807" y="4140755"/>
                <a:ext cx="23812" cy="25400"/>
              </a:xfrm>
              <a:custGeom>
                <a:avLst/>
                <a:gdLst>
                  <a:gd name="T0" fmla="*/ 6 w 9"/>
                  <a:gd name="T1" fmla="*/ 9 h 10"/>
                  <a:gd name="T2" fmla="*/ 9 w 9"/>
                  <a:gd name="T3" fmla="*/ 4 h 10"/>
                  <a:gd name="T4" fmla="*/ 3 w 9"/>
                  <a:gd name="T5" fmla="*/ 1 h 10"/>
                  <a:gd name="T6" fmla="*/ 0 w 9"/>
                  <a:gd name="T7" fmla="*/ 6 h 10"/>
                  <a:gd name="T8" fmla="*/ 6 w 9"/>
                  <a:gd name="T9" fmla="*/ 9 h 10"/>
                </a:gdLst>
                <a:ahLst/>
                <a:cxnLst>
                  <a:cxn ang="0">
                    <a:pos x="T0" y="T1"/>
                  </a:cxn>
                  <a:cxn ang="0">
                    <a:pos x="T2" y="T3"/>
                  </a:cxn>
                  <a:cxn ang="0">
                    <a:pos x="T4" y="T5"/>
                  </a:cxn>
                  <a:cxn ang="0">
                    <a:pos x="T6" y="T7"/>
                  </a:cxn>
                  <a:cxn ang="0">
                    <a:pos x="T8" y="T9"/>
                  </a:cxn>
                </a:cxnLst>
                <a:rect l="0" t="0" r="r" b="b"/>
                <a:pathLst>
                  <a:path w="9" h="10">
                    <a:moveTo>
                      <a:pt x="6" y="9"/>
                    </a:moveTo>
                    <a:cubicBezTo>
                      <a:pt x="8" y="9"/>
                      <a:pt x="9" y="6"/>
                      <a:pt x="9" y="4"/>
                    </a:cubicBezTo>
                    <a:cubicBezTo>
                      <a:pt x="8" y="1"/>
                      <a:pt x="6" y="0"/>
                      <a:pt x="3" y="1"/>
                    </a:cubicBezTo>
                    <a:cubicBezTo>
                      <a:pt x="1" y="1"/>
                      <a:pt x="0" y="4"/>
                      <a:pt x="0" y="6"/>
                    </a:cubicBezTo>
                    <a:cubicBezTo>
                      <a:pt x="1" y="9"/>
                      <a:pt x="3"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4" name="Freeform 33"/>
              <p:cNvSpPr>
                <a:spLocks/>
              </p:cNvSpPr>
              <p:nvPr/>
            </p:nvSpPr>
            <p:spPr bwMode="auto">
              <a:xfrm>
                <a:off x="3916582" y="4131230"/>
                <a:ext cx="15875" cy="17462"/>
              </a:xfrm>
              <a:custGeom>
                <a:avLst/>
                <a:gdLst>
                  <a:gd name="T0" fmla="*/ 4 w 6"/>
                  <a:gd name="T1" fmla="*/ 6 h 7"/>
                  <a:gd name="T2" fmla="*/ 6 w 6"/>
                  <a:gd name="T3" fmla="*/ 2 h 7"/>
                  <a:gd name="T4" fmla="*/ 2 w 6"/>
                  <a:gd name="T5" fmla="*/ 0 h 7"/>
                  <a:gd name="T6" fmla="*/ 0 w 6"/>
                  <a:gd name="T7" fmla="*/ 4 h 7"/>
                  <a:gd name="T8" fmla="*/ 4 w 6"/>
                  <a:gd name="T9" fmla="*/ 6 h 7"/>
                </a:gdLst>
                <a:ahLst/>
                <a:cxnLst>
                  <a:cxn ang="0">
                    <a:pos x="T0" y="T1"/>
                  </a:cxn>
                  <a:cxn ang="0">
                    <a:pos x="T2" y="T3"/>
                  </a:cxn>
                  <a:cxn ang="0">
                    <a:pos x="T4" y="T5"/>
                  </a:cxn>
                  <a:cxn ang="0">
                    <a:pos x="T6" y="T7"/>
                  </a:cxn>
                  <a:cxn ang="0">
                    <a:pos x="T8" y="T9"/>
                  </a:cxn>
                </a:cxnLst>
                <a:rect l="0" t="0" r="r" b="b"/>
                <a:pathLst>
                  <a:path w="6" h="7">
                    <a:moveTo>
                      <a:pt x="4" y="6"/>
                    </a:moveTo>
                    <a:cubicBezTo>
                      <a:pt x="5" y="6"/>
                      <a:pt x="6" y="4"/>
                      <a:pt x="6" y="2"/>
                    </a:cubicBezTo>
                    <a:cubicBezTo>
                      <a:pt x="5" y="1"/>
                      <a:pt x="4" y="0"/>
                      <a:pt x="2" y="0"/>
                    </a:cubicBezTo>
                    <a:cubicBezTo>
                      <a:pt x="0" y="1"/>
                      <a:pt x="0" y="2"/>
                      <a:pt x="0" y="4"/>
                    </a:cubicBezTo>
                    <a:cubicBezTo>
                      <a:pt x="0"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5" name="Freeform 34"/>
              <p:cNvSpPr>
                <a:spLocks/>
              </p:cNvSpPr>
              <p:nvPr/>
            </p:nvSpPr>
            <p:spPr bwMode="auto">
              <a:xfrm>
                <a:off x="3897532" y="4101068"/>
                <a:ext cx="17462" cy="17462"/>
              </a:xfrm>
              <a:custGeom>
                <a:avLst/>
                <a:gdLst>
                  <a:gd name="T0" fmla="*/ 5 w 7"/>
                  <a:gd name="T1" fmla="*/ 6 h 7"/>
                  <a:gd name="T2" fmla="*/ 7 w 7"/>
                  <a:gd name="T3" fmla="*/ 2 h 7"/>
                  <a:gd name="T4" fmla="*/ 3 w 7"/>
                  <a:gd name="T5" fmla="*/ 0 h 7"/>
                  <a:gd name="T6" fmla="*/ 1 w 7"/>
                  <a:gd name="T7" fmla="*/ 4 h 7"/>
                  <a:gd name="T8" fmla="*/ 5 w 7"/>
                  <a:gd name="T9" fmla="*/ 6 h 7"/>
                </a:gdLst>
                <a:ahLst/>
                <a:cxnLst>
                  <a:cxn ang="0">
                    <a:pos x="T0" y="T1"/>
                  </a:cxn>
                  <a:cxn ang="0">
                    <a:pos x="T2" y="T3"/>
                  </a:cxn>
                  <a:cxn ang="0">
                    <a:pos x="T4" y="T5"/>
                  </a:cxn>
                  <a:cxn ang="0">
                    <a:pos x="T6" y="T7"/>
                  </a:cxn>
                  <a:cxn ang="0">
                    <a:pos x="T8" y="T9"/>
                  </a:cxn>
                </a:cxnLst>
                <a:rect l="0" t="0" r="r" b="b"/>
                <a:pathLst>
                  <a:path w="7" h="7">
                    <a:moveTo>
                      <a:pt x="5" y="6"/>
                    </a:moveTo>
                    <a:cubicBezTo>
                      <a:pt x="6" y="6"/>
                      <a:pt x="7" y="4"/>
                      <a:pt x="7" y="2"/>
                    </a:cubicBezTo>
                    <a:cubicBezTo>
                      <a:pt x="6" y="1"/>
                      <a:pt x="5" y="0"/>
                      <a:pt x="3" y="0"/>
                    </a:cubicBezTo>
                    <a:cubicBezTo>
                      <a:pt x="1" y="1"/>
                      <a:pt x="0" y="2"/>
                      <a:pt x="1" y="4"/>
                    </a:cubicBezTo>
                    <a:cubicBezTo>
                      <a:pt x="1" y="6"/>
                      <a:pt x="3" y="7"/>
                      <a:pt x="5"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6" name="Freeform 35"/>
              <p:cNvSpPr>
                <a:spLocks/>
              </p:cNvSpPr>
              <p:nvPr/>
            </p:nvSpPr>
            <p:spPr bwMode="auto">
              <a:xfrm>
                <a:off x="3903882" y="4032805"/>
                <a:ext cx="23812"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8"/>
                      <a:pt x="9" y="5"/>
                      <a:pt x="8" y="3"/>
                    </a:cubicBezTo>
                    <a:cubicBezTo>
                      <a:pt x="8" y="1"/>
                      <a:pt x="5" y="0"/>
                      <a:pt x="3" y="0"/>
                    </a:cubicBezTo>
                    <a:cubicBezTo>
                      <a:pt x="1" y="1"/>
                      <a:pt x="0" y="3"/>
                      <a:pt x="0" y="5"/>
                    </a:cubicBezTo>
                    <a:cubicBezTo>
                      <a:pt x="1" y="8"/>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7" name="Freeform 36"/>
              <p:cNvSpPr>
                <a:spLocks/>
              </p:cNvSpPr>
              <p:nvPr/>
            </p:nvSpPr>
            <p:spPr bwMode="auto">
              <a:xfrm>
                <a:off x="3927694" y="4002643"/>
                <a:ext cx="22225" cy="20637"/>
              </a:xfrm>
              <a:custGeom>
                <a:avLst/>
                <a:gdLst>
                  <a:gd name="T0" fmla="*/ 5 w 9"/>
                  <a:gd name="T1" fmla="*/ 8 h 8"/>
                  <a:gd name="T2" fmla="*/ 8 w 9"/>
                  <a:gd name="T3" fmla="*/ 3 h 8"/>
                  <a:gd name="T4" fmla="*/ 3 w 9"/>
                  <a:gd name="T5" fmla="*/ 0 h 8"/>
                  <a:gd name="T6" fmla="*/ 1 w 9"/>
                  <a:gd name="T7" fmla="*/ 5 h 8"/>
                  <a:gd name="T8" fmla="*/ 5 w 9"/>
                  <a:gd name="T9" fmla="*/ 8 h 8"/>
                </a:gdLst>
                <a:ahLst/>
                <a:cxnLst>
                  <a:cxn ang="0">
                    <a:pos x="T0" y="T1"/>
                  </a:cxn>
                  <a:cxn ang="0">
                    <a:pos x="T2" y="T3"/>
                  </a:cxn>
                  <a:cxn ang="0">
                    <a:pos x="T4" y="T5"/>
                  </a:cxn>
                  <a:cxn ang="0">
                    <a:pos x="T6" y="T7"/>
                  </a:cxn>
                  <a:cxn ang="0">
                    <a:pos x="T8" y="T9"/>
                  </a:cxn>
                </a:cxnLst>
                <a:rect l="0" t="0" r="r" b="b"/>
                <a:pathLst>
                  <a:path w="9" h="8">
                    <a:moveTo>
                      <a:pt x="5" y="8"/>
                    </a:moveTo>
                    <a:cubicBezTo>
                      <a:pt x="7" y="7"/>
                      <a:pt x="9" y="5"/>
                      <a:pt x="8" y="3"/>
                    </a:cubicBezTo>
                    <a:cubicBezTo>
                      <a:pt x="8" y="1"/>
                      <a:pt x="5" y="0"/>
                      <a:pt x="3" y="0"/>
                    </a:cubicBezTo>
                    <a:cubicBezTo>
                      <a:pt x="1" y="1"/>
                      <a:pt x="0" y="3"/>
                      <a:pt x="1" y="5"/>
                    </a:cubicBezTo>
                    <a:cubicBezTo>
                      <a:pt x="1" y="7"/>
                      <a:pt x="3" y="8"/>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8" name="Freeform 37"/>
              <p:cNvSpPr>
                <a:spLocks/>
              </p:cNvSpPr>
              <p:nvPr/>
            </p:nvSpPr>
            <p:spPr bwMode="auto">
              <a:xfrm>
                <a:off x="3967382" y="3970893"/>
                <a:ext cx="17462" cy="17462"/>
              </a:xfrm>
              <a:custGeom>
                <a:avLst/>
                <a:gdLst>
                  <a:gd name="T0" fmla="*/ 4 w 7"/>
                  <a:gd name="T1" fmla="*/ 6 h 7"/>
                  <a:gd name="T2" fmla="*/ 6 w 7"/>
                  <a:gd name="T3" fmla="*/ 2 h 7"/>
                  <a:gd name="T4" fmla="*/ 2 w 7"/>
                  <a:gd name="T5" fmla="*/ 0 h 7"/>
                  <a:gd name="T6" fmla="*/ 0 w 7"/>
                  <a:gd name="T7" fmla="*/ 4 h 7"/>
                  <a:gd name="T8" fmla="*/ 4 w 7"/>
                  <a:gd name="T9" fmla="*/ 6 h 7"/>
                </a:gdLst>
                <a:ahLst/>
                <a:cxnLst>
                  <a:cxn ang="0">
                    <a:pos x="T0" y="T1"/>
                  </a:cxn>
                  <a:cxn ang="0">
                    <a:pos x="T2" y="T3"/>
                  </a:cxn>
                  <a:cxn ang="0">
                    <a:pos x="T4" y="T5"/>
                  </a:cxn>
                  <a:cxn ang="0">
                    <a:pos x="T6" y="T7"/>
                  </a:cxn>
                  <a:cxn ang="0">
                    <a:pos x="T8" y="T9"/>
                  </a:cxn>
                </a:cxnLst>
                <a:rect l="0" t="0" r="r" b="b"/>
                <a:pathLst>
                  <a:path w="7" h="7">
                    <a:moveTo>
                      <a:pt x="4" y="6"/>
                    </a:moveTo>
                    <a:cubicBezTo>
                      <a:pt x="6" y="6"/>
                      <a:pt x="7" y="4"/>
                      <a:pt x="6" y="2"/>
                    </a:cubicBezTo>
                    <a:cubicBezTo>
                      <a:pt x="6" y="1"/>
                      <a:pt x="4" y="0"/>
                      <a:pt x="2" y="0"/>
                    </a:cubicBezTo>
                    <a:cubicBezTo>
                      <a:pt x="1" y="1"/>
                      <a:pt x="0" y="2"/>
                      <a:pt x="0" y="4"/>
                    </a:cubicBezTo>
                    <a:cubicBezTo>
                      <a:pt x="1"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9" name="Freeform 38"/>
              <p:cNvSpPr>
                <a:spLocks/>
              </p:cNvSpPr>
              <p:nvPr/>
            </p:nvSpPr>
            <p:spPr bwMode="auto">
              <a:xfrm>
                <a:off x="4015007" y="3953430"/>
                <a:ext cx="22225" cy="22225"/>
              </a:xfrm>
              <a:custGeom>
                <a:avLst/>
                <a:gdLst>
                  <a:gd name="T0" fmla="*/ 6 w 9"/>
                  <a:gd name="T1" fmla="*/ 9 h 9"/>
                  <a:gd name="T2" fmla="*/ 9 w 9"/>
                  <a:gd name="T3" fmla="*/ 3 h 9"/>
                  <a:gd name="T4" fmla="*/ 3 w 9"/>
                  <a:gd name="T5" fmla="*/ 0 h 9"/>
                  <a:gd name="T6" fmla="*/ 0 w 9"/>
                  <a:gd name="T7" fmla="*/ 6 h 9"/>
                  <a:gd name="T8" fmla="*/ 6 w 9"/>
                  <a:gd name="T9" fmla="*/ 9 h 9"/>
                </a:gdLst>
                <a:ahLst/>
                <a:cxnLst>
                  <a:cxn ang="0">
                    <a:pos x="T0" y="T1"/>
                  </a:cxn>
                  <a:cxn ang="0">
                    <a:pos x="T2" y="T3"/>
                  </a:cxn>
                  <a:cxn ang="0">
                    <a:pos x="T4" y="T5"/>
                  </a:cxn>
                  <a:cxn ang="0">
                    <a:pos x="T6" y="T7"/>
                  </a:cxn>
                  <a:cxn ang="0">
                    <a:pos x="T8" y="T9"/>
                  </a:cxn>
                </a:cxnLst>
                <a:rect l="0" t="0" r="r" b="b"/>
                <a:pathLst>
                  <a:path w="9" h="9">
                    <a:moveTo>
                      <a:pt x="6" y="9"/>
                    </a:moveTo>
                    <a:cubicBezTo>
                      <a:pt x="8" y="8"/>
                      <a:pt x="9" y="6"/>
                      <a:pt x="9" y="3"/>
                    </a:cubicBezTo>
                    <a:cubicBezTo>
                      <a:pt x="8" y="1"/>
                      <a:pt x="6" y="0"/>
                      <a:pt x="3" y="0"/>
                    </a:cubicBezTo>
                    <a:cubicBezTo>
                      <a:pt x="1" y="1"/>
                      <a:pt x="0" y="3"/>
                      <a:pt x="0" y="6"/>
                    </a:cubicBezTo>
                    <a:cubicBezTo>
                      <a:pt x="1" y="8"/>
                      <a:pt x="3" y="9"/>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0" name="Freeform 39"/>
              <p:cNvSpPr>
                <a:spLocks/>
              </p:cNvSpPr>
              <p:nvPr/>
            </p:nvSpPr>
            <p:spPr bwMode="auto">
              <a:xfrm>
                <a:off x="3994369" y="4080430"/>
                <a:ext cx="11112" cy="4762"/>
              </a:xfrm>
              <a:custGeom>
                <a:avLst/>
                <a:gdLst>
                  <a:gd name="T0" fmla="*/ 4 w 4"/>
                  <a:gd name="T1" fmla="*/ 0 h 2"/>
                  <a:gd name="T2" fmla="*/ 0 w 4"/>
                  <a:gd name="T3" fmla="*/ 2 h 2"/>
                  <a:gd name="T4" fmla="*/ 3 w 4"/>
                  <a:gd name="T5" fmla="*/ 2 h 2"/>
                  <a:gd name="T6" fmla="*/ 4 w 4"/>
                  <a:gd name="T7" fmla="*/ 2 h 2"/>
                  <a:gd name="T8" fmla="*/ 4 w 4"/>
                  <a:gd name="T9" fmla="*/ 1 h 2"/>
                  <a:gd name="T10" fmla="*/ 4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4" y="0"/>
                    </a:moveTo>
                    <a:cubicBezTo>
                      <a:pt x="3" y="1"/>
                      <a:pt x="2" y="1"/>
                      <a:pt x="0" y="2"/>
                    </a:cubicBezTo>
                    <a:cubicBezTo>
                      <a:pt x="1" y="2"/>
                      <a:pt x="2" y="2"/>
                      <a:pt x="3" y="2"/>
                    </a:cubicBezTo>
                    <a:cubicBezTo>
                      <a:pt x="3" y="2"/>
                      <a:pt x="3" y="2"/>
                      <a:pt x="4" y="2"/>
                    </a:cubicBezTo>
                    <a:cubicBezTo>
                      <a:pt x="4" y="2"/>
                      <a:pt x="4" y="1"/>
                      <a:pt x="4" y="1"/>
                    </a:cubicBezTo>
                    <a:cubicBezTo>
                      <a:pt x="4" y="0"/>
                      <a:pt x="4" y="0"/>
                      <a:pt x="4" y="0"/>
                    </a:cubicBezTo>
                  </a:path>
                </a:pathLst>
              </a:custGeom>
              <a:solidFill>
                <a:srgbClr val="E5E5E5"/>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1" name="Freeform 40"/>
              <p:cNvSpPr>
                <a:spLocks/>
              </p:cNvSpPr>
              <p:nvPr/>
            </p:nvSpPr>
            <p:spPr bwMode="auto">
              <a:xfrm>
                <a:off x="4005482" y="4083605"/>
                <a:ext cx="0" cy="158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1"/>
                      <a:pt x="0" y="0"/>
                      <a:pt x="0" y="0"/>
                    </a:cubicBezTo>
                    <a:cubicBezTo>
                      <a:pt x="0" y="0"/>
                      <a:pt x="0" y="0"/>
                      <a:pt x="0" y="0"/>
                    </a:cubicBezTo>
                  </a:path>
                </a:pathLst>
              </a:custGeom>
              <a:solidFill>
                <a:srgbClr val="DFD5D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2" name="Freeform 41"/>
              <p:cNvSpPr>
                <a:spLocks/>
              </p:cNvSpPr>
              <p:nvPr/>
            </p:nvSpPr>
            <p:spPr bwMode="auto">
              <a:xfrm>
                <a:off x="3994369" y="4085193"/>
                <a:ext cx="11112" cy="0"/>
              </a:xfrm>
              <a:custGeom>
                <a:avLst/>
                <a:gdLst>
                  <a:gd name="T0" fmla="*/ 3 w 4"/>
                  <a:gd name="T1" fmla="*/ 0 w 4"/>
                  <a:gd name="T2" fmla="*/ 0 w 4"/>
                  <a:gd name="T3" fmla="*/ 4 w 4"/>
                  <a:gd name="T4" fmla="*/ 4 w 4"/>
                  <a:gd name="T5" fmla="*/ 4 w 4"/>
                  <a:gd name="T6" fmla="*/ 4 w 4"/>
                  <a:gd name="T7" fmla="*/ 3 w 4"/>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4">
                    <a:moveTo>
                      <a:pt x="3" y="0"/>
                    </a:moveTo>
                    <a:cubicBezTo>
                      <a:pt x="2" y="0"/>
                      <a:pt x="1" y="0"/>
                      <a:pt x="0" y="0"/>
                    </a:cubicBezTo>
                    <a:cubicBezTo>
                      <a:pt x="0" y="0"/>
                      <a:pt x="0" y="0"/>
                      <a:pt x="0" y="0"/>
                    </a:cubicBezTo>
                    <a:cubicBezTo>
                      <a:pt x="1" y="0"/>
                      <a:pt x="3" y="0"/>
                      <a:pt x="4" y="0"/>
                    </a:cubicBezTo>
                    <a:cubicBezTo>
                      <a:pt x="4" y="0"/>
                      <a:pt x="4" y="0"/>
                      <a:pt x="4" y="0"/>
                    </a:cubicBezTo>
                    <a:cubicBezTo>
                      <a:pt x="4" y="0"/>
                      <a:pt x="4" y="0"/>
                      <a:pt x="4" y="0"/>
                    </a:cubicBezTo>
                    <a:cubicBezTo>
                      <a:pt x="4" y="0"/>
                      <a:pt x="4" y="0"/>
                      <a:pt x="4" y="0"/>
                    </a:cubicBezTo>
                    <a:cubicBezTo>
                      <a:pt x="3" y="0"/>
                      <a:pt x="3" y="0"/>
                      <a:pt x="3" y="0"/>
                    </a:cubicBezTo>
                  </a:path>
                </a:pathLst>
              </a:custGeom>
              <a:solidFill>
                <a:srgbClr val="E0D7D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pic>
            <p:nvPicPr>
              <p:cNvPr id="143" name="Picture 4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1507" y="4037568"/>
                <a:ext cx="106362" cy="106362"/>
              </a:xfrm>
              <a:prstGeom prst="rect">
                <a:avLst/>
              </a:prstGeom>
              <a:noFill/>
              <a:ln w="9525">
                <a:solidFill>
                  <a:srgbClr val="F59BBC"/>
                </a:solidFill>
                <a:miter lim="800000"/>
                <a:headEnd/>
                <a:tailEnd/>
              </a:ln>
              <a:extLst>
                <a:ext uri="{909E8E84-426E-40DD-AFC4-6F175D3DCCD1}">
                  <a14:hiddenFill xmlns:a14="http://schemas.microsoft.com/office/drawing/2010/main">
                    <a:solidFill>
                      <a:srgbClr val="FFFFFF"/>
                    </a:solidFill>
                  </a14:hiddenFill>
                </a:ext>
              </a:extLst>
            </p:spPr>
          </p:pic>
          <p:sp>
            <p:nvSpPr>
              <p:cNvPr id="144" name="Freeform 43"/>
              <p:cNvSpPr>
                <a:spLocks/>
              </p:cNvSpPr>
              <p:nvPr/>
            </p:nvSpPr>
            <p:spPr bwMode="auto">
              <a:xfrm>
                <a:off x="4018182" y="4109005"/>
                <a:ext cx="11112" cy="19050"/>
              </a:xfrm>
              <a:custGeom>
                <a:avLst/>
                <a:gdLst>
                  <a:gd name="T0" fmla="*/ 2 w 5"/>
                  <a:gd name="T1" fmla="*/ 0 h 8"/>
                  <a:gd name="T2" fmla="*/ 1 w 5"/>
                  <a:gd name="T3" fmla="*/ 2 h 8"/>
                  <a:gd name="T4" fmla="*/ 3 w 5"/>
                  <a:gd name="T5" fmla="*/ 8 h 8"/>
                  <a:gd name="T6" fmla="*/ 5 w 5"/>
                  <a:gd name="T7" fmla="*/ 7 h 8"/>
                  <a:gd name="T8" fmla="*/ 2 w 5"/>
                  <a:gd name="T9" fmla="*/ 1 h 8"/>
                  <a:gd name="T10" fmla="*/ 2 w 5"/>
                  <a:gd name="T11" fmla="*/ 0 h 8"/>
                </a:gdLst>
                <a:ahLst/>
                <a:cxnLst>
                  <a:cxn ang="0">
                    <a:pos x="T0" y="T1"/>
                  </a:cxn>
                  <a:cxn ang="0">
                    <a:pos x="T2" y="T3"/>
                  </a:cxn>
                  <a:cxn ang="0">
                    <a:pos x="T4" y="T5"/>
                  </a:cxn>
                  <a:cxn ang="0">
                    <a:pos x="T6" y="T7"/>
                  </a:cxn>
                  <a:cxn ang="0">
                    <a:pos x="T8" y="T9"/>
                  </a:cxn>
                  <a:cxn ang="0">
                    <a:pos x="T10" y="T11"/>
                  </a:cxn>
                </a:cxnLst>
                <a:rect l="0" t="0" r="r" b="b"/>
                <a:pathLst>
                  <a:path w="5" h="8">
                    <a:moveTo>
                      <a:pt x="2" y="0"/>
                    </a:moveTo>
                    <a:cubicBezTo>
                      <a:pt x="1" y="0"/>
                      <a:pt x="0" y="1"/>
                      <a:pt x="1" y="2"/>
                    </a:cubicBezTo>
                    <a:cubicBezTo>
                      <a:pt x="1" y="4"/>
                      <a:pt x="2" y="6"/>
                      <a:pt x="3" y="8"/>
                    </a:cubicBezTo>
                    <a:cubicBezTo>
                      <a:pt x="4" y="7"/>
                      <a:pt x="4" y="7"/>
                      <a:pt x="5" y="7"/>
                    </a:cubicBezTo>
                    <a:cubicBezTo>
                      <a:pt x="4" y="5"/>
                      <a:pt x="3" y="3"/>
                      <a:pt x="2" y="1"/>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5" name="Freeform 44"/>
              <p:cNvSpPr>
                <a:spLocks/>
              </p:cNvSpPr>
              <p:nvPr/>
            </p:nvSpPr>
            <p:spPr bwMode="auto">
              <a:xfrm>
                <a:off x="4022944" y="4101068"/>
                <a:ext cx="19050" cy="14287"/>
              </a:xfrm>
              <a:custGeom>
                <a:avLst/>
                <a:gdLst>
                  <a:gd name="T0" fmla="*/ 2 w 8"/>
                  <a:gd name="T1" fmla="*/ 0 h 6"/>
                  <a:gd name="T2" fmla="*/ 1 w 8"/>
                  <a:gd name="T3" fmla="*/ 2 h 6"/>
                  <a:gd name="T4" fmla="*/ 7 w 8"/>
                  <a:gd name="T5" fmla="*/ 6 h 6"/>
                  <a:gd name="T6" fmla="*/ 8 w 8"/>
                  <a:gd name="T7" fmla="*/ 4 h 6"/>
                  <a:gd name="T8" fmla="*/ 2 w 8"/>
                  <a:gd name="T9" fmla="*/ 0 h 6"/>
                  <a:gd name="T10" fmla="*/ 2 w 8"/>
                  <a:gd name="T11" fmla="*/ 0 h 6"/>
                </a:gdLst>
                <a:ahLst/>
                <a:cxnLst>
                  <a:cxn ang="0">
                    <a:pos x="T0" y="T1"/>
                  </a:cxn>
                  <a:cxn ang="0">
                    <a:pos x="T2" y="T3"/>
                  </a:cxn>
                  <a:cxn ang="0">
                    <a:pos x="T4" y="T5"/>
                  </a:cxn>
                  <a:cxn ang="0">
                    <a:pos x="T6" y="T7"/>
                  </a:cxn>
                  <a:cxn ang="0">
                    <a:pos x="T8" y="T9"/>
                  </a:cxn>
                  <a:cxn ang="0">
                    <a:pos x="T10" y="T11"/>
                  </a:cxn>
                </a:cxnLst>
                <a:rect l="0" t="0" r="r" b="b"/>
                <a:pathLst>
                  <a:path w="8" h="6">
                    <a:moveTo>
                      <a:pt x="2" y="0"/>
                    </a:moveTo>
                    <a:cubicBezTo>
                      <a:pt x="1" y="0"/>
                      <a:pt x="0" y="2"/>
                      <a:pt x="1" y="2"/>
                    </a:cubicBezTo>
                    <a:cubicBezTo>
                      <a:pt x="3" y="4"/>
                      <a:pt x="5" y="5"/>
                      <a:pt x="7" y="6"/>
                    </a:cubicBezTo>
                    <a:cubicBezTo>
                      <a:pt x="7" y="5"/>
                      <a:pt x="8" y="5"/>
                      <a:pt x="8" y="4"/>
                    </a:cubicBezTo>
                    <a:cubicBezTo>
                      <a:pt x="6" y="3"/>
                      <a:pt x="4" y="2"/>
                      <a:pt x="2" y="0"/>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6" name="Freeform 45"/>
              <p:cNvSpPr>
                <a:spLocks/>
              </p:cNvSpPr>
              <p:nvPr/>
            </p:nvSpPr>
            <p:spPr bwMode="auto">
              <a:xfrm>
                <a:off x="4027707" y="4088368"/>
                <a:ext cx="20637" cy="9525"/>
              </a:xfrm>
              <a:custGeom>
                <a:avLst/>
                <a:gdLst>
                  <a:gd name="T0" fmla="*/ 1 w 8"/>
                  <a:gd name="T1" fmla="*/ 0 h 4"/>
                  <a:gd name="T2" fmla="*/ 1 w 8"/>
                  <a:gd name="T3" fmla="*/ 2 h 4"/>
                  <a:gd name="T4" fmla="*/ 8 w 8"/>
                  <a:gd name="T5" fmla="*/ 4 h 4"/>
                  <a:gd name="T6" fmla="*/ 8 w 8"/>
                  <a:gd name="T7" fmla="*/ 2 h 4"/>
                  <a:gd name="T8" fmla="*/ 2 w 8"/>
                  <a:gd name="T9" fmla="*/ 0 h 4"/>
                  <a:gd name="T10" fmla="*/ 1 w 8"/>
                  <a:gd name="T11" fmla="*/ 0 h 4"/>
                </a:gdLst>
                <a:ahLst/>
                <a:cxnLst>
                  <a:cxn ang="0">
                    <a:pos x="T0" y="T1"/>
                  </a:cxn>
                  <a:cxn ang="0">
                    <a:pos x="T2" y="T3"/>
                  </a:cxn>
                  <a:cxn ang="0">
                    <a:pos x="T4" y="T5"/>
                  </a:cxn>
                  <a:cxn ang="0">
                    <a:pos x="T6" y="T7"/>
                  </a:cxn>
                  <a:cxn ang="0">
                    <a:pos x="T8" y="T9"/>
                  </a:cxn>
                  <a:cxn ang="0">
                    <a:pos x="T10" y="T11"/>
                  </a:cxn>
                </a:cxnLst>
                <a:rect l="0" t="0" r="r" b="b"/>
                <a:pathLst>
                  <a:path w="8" h="4">
                    <a:moveTo>
                      <a:pt x="1" y="0"/>
                    </a:moveTo>
                    <a:cubicBezTo>
                      <a:pt x="0" y="0"/>
                      <a:pt x="0" y="2"/>
                      <a:pt x="1" y="2"/>
                    </a:cubicBezTo>
                    <a:cubicBezTo>
                      <a:pt x="3" y="3"/>
                      <a:pt x="6" y="3"/>
                      <a:pt x="8" y="4"/>
                    </a:cubicBezTo>
                    <a:cubicBezTo>
                      <a:pt x="8" y="3"/>
                      <a:pt x="8" y="2"/>
                      <a:pt x="8" y="2"/>
                    </a:cubicBezTo>
                    <a:cubicBezTo>
                      <a:pt x="6" y="1"/>
                      <a:pt x="4" y="0"/>
                      <a:pt x="2" y="0"/>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7" name="Freeform 46"/>
              <p:cNvSpPr>
                <a:spLocks/>
              </p:cNvSpPr>
              <p:nvPr/>
            </p:nvSpPr>
            <p:spPr bwMode="auto">
              <a:xfrm>
                <a:off x="4027707" y="4070905"/>
                <a:ext cx="17462" cy="7937"/>
              </a:xfrm>
              <a:custGeom>
                <a:avLst/>
                <a:gdLst>
                  <a:gd name="T0" fmla="*/ 7 w 7"/>
                  <a:gd name="T1" fmla="*/ 0 h 3"/>
                  <a:gd name="T2" fmla="*/ 2 w 7"/>
                  <a:gd name="T3" fmla="*/ 1 h 3"/>
                  <a:gd name="T4" fmla="*/ 2 w 7"/>
                  <a:gd name="T5" fmla="*/ 3 h 3"/>
                  <a:gd name="T6" fmla="*/ 2 w 7"/>
                  <a:gd name="T7" fmla="*/ 3 h 3"/>
                  <a:gd name="T8" fmla="*/ 7 w 7"/>
                  <a:gd name="T9" fmla="*/ 2 h 3"/>
                  <a:gd name="T10" fmla="*/ 7 w 7"/>
                  <a:gd name="T11" fmla="*/ 0 h 3"/>
                </a:gdLst>
                <a:ahLst/>
                <a:cxnLst>
                  <a:cxn ang="0">
                    <a:pos x="T0" y="T1"/>
                  </a:cxn>
                  <a:cxn ang="0">
                    <a:pos x="T2" y="T3"/>
                  </a:cxn>
                  <a:cxn ang="0">
                    <a:pos x="T4" y="T5"/>
                  </a:cxn>
                  <a:cxn ang="0">
                    <a:pos x="T6" y="T7"/>
                  </a:cxn>
                  <a:cxn ang="0">
                    <a:pos x="T8" y="T9"/>
                  </a:cxn>
                  <a:cxn ang="0">
                    <a:pos x="T10" y="T11"/>
                  </a:cxn>
                </a:cxnLst>
                <a:rect l="0" t="0" r="r" b="b"/>
                <a:pathLst>
                  <a:path w="7" h="3">
                    <a:moveTo>
                      <a:pt x="7" y="0"/>
                    </a:moveTo>
                    <a:cubicBezTo>
                      <a:pt x="5" y="0"/>
                      <a:pt x="3" y="1"/>
                      <a:pt x="2" y="1"/>
                    </a:cubicBezTo>
                    <a:cubicBezTo>
                      <a:pt x="0" y="1"/>
                      <a:pt x="1" y="3"/>
                      <a:pt x="2" y="3"/>
                    </a:cubicBezTo>
                    <a:cubicBezTo>
                      <a:pt x="2" y="3"/>
                      <a:pt x="2" y="3"/>
                      <a:pt x="2" y="3"/>
                    </a:cubicBezTo>
                    <a:cubicBezTo>
                      <a:pt x="4" y="3"/>
                      <a:pt x="6" y="2"/>
                      <a:pt x="7" y="2"/>
                    </a:cubicBezTo>
                    <a:cubicBezTo>
                      <a:pt x="7" y="1"/>
                      <a:pt x="7"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8" name="Freeform 47"/>
              <p:cNvSpPr>
                <a:spLocks/>
              </p:cNvSpPr>
              <p:nvPr/>
            </p:nvSpPr>
            <p:spPr bwMode="auto">
              <a:xfrm>
                <a:off x="4024532" y="4053443"/>
                <a:ext cx="7937" cy="9525"/>
              </a:xfrm>
              <a:custGeom>
                <a:avLst/>
                <a:gdLst>
                  <a:gd name="T0" fmla="*/ 2 w 3"/>
                  <a:gd name="T1" fmla="*/ 0 h 4"/>
                  <a:gd name="T2" fmla="*/ 0 w 3"/>
                  <a:gd name="T3" fmla="*/ 2 h 4"/>
                  <a:gd name="T4" fmla="*/ 1 w 3"/>
                  <a:gd name="T5" fmla="*/ 4 h 4"/>
                  <a:gd name="T6" fmla="*/ 2 w 3"/>
                  <a:gd name="T7" fmla="*/ 3 h 4"/>
                  <a:gd name="T8" fmla="*/ 3 w 3"/>
                  <a:gd name="T9" fmla="*/ 1 h 4"/>
                  <a:gd name="T10" fmla="*/ 2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2" y="0"/>
                    </a:moveTo>
                    <a:cubicBezTo>
                      <a:pt x="1" y="1"/>
                      <a:pt x="1" y="1"/>
                      <a:pt x="0" y="2"/>
                    </a:cubicBezTo>
                    <a:cubicBezTo>
                      <a:pt x="0" y="3"/>
                      <a:pt x="1" y="4"/>
                      <a:pt x="1" y="4"/>
                    </a:cubicBezTo>
                    <a:cubicBezTo>
                      <a:pt x="2" y="4"/>
                      <a:pt x="2" y="4"/>
                      <a:pt x="2" y="3"/>
                    </a:cubicBezTo>
                    <a:cubicBezTo>
                      <a:pt x="3" y="3"/>
                      <a:pt x="3" y="2"/>
                      <a:pt x="3" y="1"/>
                    </a:cubicBezTo>
                    <a:cubicBezTo>
                      <a:pt x="3" y="1"/>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9" name="Freeform 48"/>
              <p:cNvSpPr>
                <a:spLocks/>
              </p:cNvSpPr>
              <p:nvPr/>
            </p:nvSpPr>
            <p:spPr bwMode="auto">
              <a:xfrm>
                <a:off x="4007069" y="4045505"/>
                <a:ext cx="7937" cy="9525"/>
              </a:xfrm>
              <a:custGeom>
                <a:avLst/>
                <a:gdLst>
                  <a:gd name="T0" fmla="*/ 1 w 3"/>
                  <a:gd name="T1" fmla="*/ 0 h 4"/>
                  <a:gd name="T2" fmla="*/ 0 w 3"/>
                  <a:gd name="T3" fmla="*/ 3 h 4"/>
                  <a:gd name="T4" fmla="*/ 2 w 3"/>
                  <a:gd name="T5" fmla="*/ 4 h 4"/>
                  <a:gd name="T6" fmla="*/ 2 w 3"/>
                  <a:gd name="T7" fmla="*/ 3 h 4"/>
                  <a:gd name="T8" fmla="*/ 3 w 3"/>
                  <a:gd name="T9" fmla="*/ 1 h 4"/>
                  <a:gd name="T10" fmla="*/ 1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1" y="0"/>
                    </a:moveTo>
                    <a:cubicBezTo>
                      <a:pt x="1" y="1"/>
                      <a:pt x="0" y="2"/>
                      <a:pt x="0" y="3"/>
                    </a:cubicBezTo>
                    <a:cubicBezTo>
                      <a:pt x="0" y="3"/>
                      <a:pt x="1" y="4"/>
                      <a:pt x="2" y="4"/>
                    </a:cubicBezTo>
                    <a:cubicBezTo>
                      <a:pt x="2" y="4"/>
                      <a:pt x="2" y="4"/>
                      <a:pt x="2" y="3"/>
                    </a:cubicBezTo>
                    <a:cubicBezTo>
                      <a:pt x="3" y="2"/>
                      <a:pt x="3" y="1"/>
                      <a:pt x="3" y="1"/>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0" name="Freeform 49"/>
              <p:cNvSpPr>
                <a:spLocks/>
              </p:cNvSpPr>
              <p:nvPr/>
            </p:nvSpPr>
            <p:spPr bwMode="auto">
              <a:xfrm>
                <a:off x="3989607" y="4048680"/>
                <a:ext cx="7937" cy="9525"/>
              </a:xfrm>
              <a:custGeom>
                <a:avLst/>
                <a:gdLst>
                  <a:gd name="T0" fmla="*/ 2 w 3"/>
                  <a:gd name="T1" fmla="*/ 0 h 4"/>
                  <a:gd name="T2" fmla="*/ 2 w 3"/>
                  <a:gd name="T3" fmla="*/ 0 h 4"/>
                  <a:gd name="T4" fmla="*/ 0 w 3"/>
                  <a:gd name="T5" fmla="*/ 0 h 4"/>
                  <a:gd name="T6" fmla="*/ 1 w 3"/>
                  <a:gd name="T7" fmla="*/ 4 h 4"/>
                  <a:gd name="T8" fmla="*/ 2 w 3"/>
                  <a:gd name="T9" fmla="*/ 4 h 4"/>
                  <a:gd name="T10" fmla="*/ 3 w 3"/>
                  <a:gd name="T11" fmla="*/ 3 h 4"/>
                  <a:gd name="T12" fmla="*/ 2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2" y="0"/>
                    </a:moveTo>
                    <a:cubicBezTo>
                      <a:pt x="2" y="0"/>
                      <a:pt x="2" y="0"/>
                      <a:pt x="2" y="0"/>
                    </a:cubicBezTo>
                    <a:cubicBezTo>
                      <a:pt x="1" y="0"/>
                      <a:pt x="0" y="0"/>
                      <a:pt x="0" y="0"/>
                    </a:cubicBezTo>
                    <a:cubicBezTo>
                      <a:pt x="0" y="1"/>
                      <a:pt x="0" y="2"/>
                      <a:pt x="1" y="4"/>
                    </a:cubicBezTo>
                    <a:cubicBezTo>
                      <a:pt x="1" y="4"/>
                      <a:pt x="1" y="4"/>
                      <a:pt x="2" y="4"/>
                    </a:cubicBezTo>
                    <a:cubicBezTo>
                      <a:pt x="2" y="4"/>
                      <a:pt x="3" y="4"/>
                      <a:pt x="3" y="3"/>
                    </a:cubicBezTo>
                    <a:cubicBezTo>
                      <a:pt x="3" y="2"/>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1" name="Freeform 50"/>
              <p:cNvSpPr>
                <a:spLocks/>
              </p:cNvSpPr>
              <p:nvPr/>
            </p:nvSpPr>
            <p:spPr bwMode="auto">
              <a:xfrm>
                <a:off x="3975319" y="4055030"/>
                <a:ext cx="9525" cy="11112"/>
              </a:xfrm>
              <a:custGeom>
                <a:avLst/>
                <a:gdLst>
                  <a:gd name="T0" fmla="*/ 2 w 4"/>
                  <a:gd name="T1" fmla="*/ 0 h 4"/>
                  <a:gd name="T2" fmla="*/ 0 w 4"/>
                  <a:gd name="T3" fmla="*/ 1 h 4"/>
                  <a:gd name="T4" fmla="*/ 2 w 4"/>
                  <a:gd name="T5" fmla="*/ 3 h 4"/>
                  <a:gd name="T6" fmla="*/ 3 w 4"/>
                  <a:gd name="T7" fmla="*/ 4 h 4"/>
                  <a:gd name="T8" fmla="*/ 3 w 4"/>
                  <a:gd name="T9" fmla="*/ 2 h 4"/>
                  <a:gd name="T10" fmla="*/ 2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2" y="0"/>
                    </a:moveTo>
                    <a:cubicBezTo>
                      <a:pt x="1" y="0"/>
                      <a:pt x="0" y="1"/>
                      <a:pt x="0" y="1"/>
                    </a:cubicBezTo>
                    <a:cubicBezTo>
                      <a:pt x="1" y="2"/>
                      <a:pt x="1" y="3"/>
                      <a:pt x="2" y="3"/>
                    </a:cubicBezTo>
                    <a:cubicBezTo>
                      <a:pt x="2" y="4"/>
                      <a:pt x="2" y="4"/>
                      <a:pt x="3" y="4"/>
                    </a:cubicBezTo>
                    <a:cubicBezTo>
                      <a:pt x="3" y="4"/>
                      <a:pt x="4" y="3"/>
                      <a:pt x="3" y="2"/>
                    </a:cubicBezTo>
                    <a:cubicBezTo>
                      <a:pt x="3"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2" name="Freeform 51"/>
              <p:cNvSpPr>
                <a:spLocks/>
              </p:cNvSpPr>
              <p:nvPr/>
            </p:nvSpPr>
            <p:spPr bwMode="auto">
              <a:xfrm>
                <a:off x="3964207" y="4067730"/>
                <a:ext cx="15875" cy="11112"/>
              </a:xfrm>
              <a:custGeom>
                <a:avLst/>
                <a:gdLst>
                  <a:gd name="T0" fmla="*/ 1 w 6"/>
                  <a:gd name="T1" fmla="*/ 0 h 4"/>
                  <a:gd name="T2" fmla="*/ 0 w 6"/>
                  <a:gd name="T3" fmla="*/ 2 h 4"/>
                  <a:gd name="T4" fmla="*/ 4 w 6"/>
                  <a:gd name="T5" fmla="*/ 4 h 4"/>
                  <a:gd name="T6" fmla="*/ 4 w 6"/>
                  <a:gd name="T7" fmla="*/ 4 h 4"/>
                  <a:gd name="T8" fmla="*/ 5 w 6"/>
                  <a:gd name="T9" fmla="*/ 2 h 4"/>
                  <a:gd name="T10" fmla="*/ 1 w 6"/>
                  <a:gd name="T11" fmla="*/ 0 h 4"/>
                </a:gdLst>
                <a:ahLst/>
                <a:cxnLst>
                  <a:cxn ang="0">
                    <a:pos x="T0" y="T1"/>
                  </a:cxn>
                  <a:cxn ang="0">
                    <a:pos x="T2" y="T3"/>
                  </a:cxn>
                  <a:cxn ang="0">
                    <a:pos x="T4" y="T5"/>
                  </a:cxn>
                  <a:cxn ang="0">
                    <a:pos x="T6" y="T7"/>
                  </a:cxn>
                  <a:cxn ang="0">
                    <a:pos x="T8" y="T9"/>
                  </a:cxn>
                  <a:cxn ang="0">
                    <a:pos x="T10" y="T11"/>
                  </a:cxn>
                </a:cxnLst>
                <a:rect l="0" t="0" r="r" b="b"/>
                <a:pathLst>
                  <a:path w="6" h="4">
                    <a:moveTo>
                      <a:pt x="1" y="0"/>
                    </a:moveTo>
                    <a:cubicBezTo>
                      <a:pt x="1" y="0"/>
                      <a:pt x="1" y="1"/>
                      <a:pt x="0" y="2"/>
                    </a:cubicBezTo>
                    <a:cubicBezTo>
                      <a:pt x="1" y="2"/>
                      <a:pt x="3" y="3"/>
                      <a:pt x="4" y="4"/>
                    </a:cubicBezTo>
                    <a:cubicBezTo>
                      <a:pt x="4" y="4"/>
                      <a:pt x="4" y="4"/>
                      <a:pt x="4" y="4"/>
                    </a:cubicBezTo>
                    <a:cubicBezTo>
                      <a:pt x="5" y="4"/>
                      <a:pt x="6" y="2"/>
                      <a:pt x="5" y="2"/>
                    </a:cubicBezTo>
                    <a:cubicBezTo>
                      <a:pt x="4" y="1"/>
                      <a:pt x="2"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3" name="Freeform 52"/>
              <p:cNvSpPr>
                <a:spLocks/>
              </p:cNvSpPr>
              <p:nvPr/>
            </p:nvSpPr>
            <p:spPr bwMode="auto">
              <a:xfrm>
                <a:off x="3962619" y="4085193"/>
                <a:ext cx="17462" cy="11112"/>
              </a:xfrm>
              <a:custGeom>
                <a:avLst/>
                <a:gdLst>
                  <a:gd name="T0" fmla="*/ 5 w 7"/>
                  <a:gd name="T1" fmla="*/ 0 h 4"/>
                  <a:gd name="T2" fmla="*/ 5 w 7"/>
                  <a:gd name="T3" fmla="*/ 0 h 4"/>
                  <a:gd name="T4" fmla="*/ 0 w 7"/>
                  <a:gd name="T5" fmla="*/ 2 h 4"/>
                  <a:gd name="T6" fmla="*/ 0 w 7"/>
                  <a:gd name="T7" fmla="*/ 4 h 4"/>
                  <a:gd name="T8" fmla="*/ 5 w 7"/>
                  <a:gd name="T9" fmla="*/ 3 h 4"/>
                  <a:gd name="T10" fmla="*/ 5 w 7"/>
                  <a:gd name="T11" fmla="*/ 0 h 4"/>
                </a:gdLst>
                <a:ahLst/>
                <a:cxnLst>
                  <a:cxn ang="0">
                    <a:pos x="T0" y="T1"/>
                  </a:cxn>
                  <a:cxn ang="0">
                    <a:pos x="T2" y="T3"/>
                  </a:cxn>
                  <a:cxn ang="0">
                    <a:pos x="T4" y="T5"/>
                  </a:cxn>
                  <a:cxn ang="0">
                    <a:pos x="T6" y="T7"/>
                  </a:cxn>
                  <a:cxn ang="0">
                    <a:pos x="T8" y="T9"/>
                  </a:cxn>
                  <a:cxn ang="0">
                    <a:pos x="T10" y="T11"/>
                  </a:cxn>
                </a:cxnLst>
                <a:rect l="0" t="0" r="r" b="b"/>
                <a:pathLst>
                  <a:path w="7" h="4">
                    <a:moveTo>
                      <a:pt x="5" y="0"/>
                    </a:moveTo>
                    <a:cubicBezTo>
                      <a:pt x="5" y="0"/>
                      <a:pt x="5" y="0"/>
                      <a:pt x="5" y="0"/>
                    </a:cubicBezTo>
                    <a:cubicBezTo>
                      <a:pt x="3" y="1"/>
                      <a:pt x="1" y="1"/>
                      <a:pt x="0" y="2"/>
                    </a:cubicBezTo>
                    <a:cubicBezTo>
                      <a:pt x="0" y="3"/>
                      <a:pt x="0" y="3"/>
                      <a:pt x="0" y="4"/>
                    </a:cubicBezTo>
                    <a:cubicBezTo>
                      <a:pt x="2" y="4"/>
                      <a:pt x="4" y="3"/>
                      <a:pt x="5" y="3"/>
                    </a:cubicBezTo>
                    <a:cubicBezTo>
                      <a:pt x="7" y="2"/>
                      <a:pt x="6" y="0"/>
                      <a:pt x="5"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4" name="Freeform 53"/>
              <p:cNvSpPr>
                <a:spLocks/>
              </p:cNvSpPr>
              <p:nvPr/>
            </p:nvSpPr>
            <p:spPr bwMode="auto">
              <a:xfrm>
                <a:off x="3964207" y="4096305"/>
                <a:ext cx="23812" cy="17462"/>
              </a:xfrm>
              <a:custGeom>
                <a:avLst/>
                <a:gdLst>
                  <a:gd name="T0" fmla="*/ 7 w 9"/>
                  <a:gd name="T1" fmla="*/ 0 h 7"/>
                  <a:gd name="T2" fmla="*/ 6 w 9"/>
                  <a:gd name="T3" fmla="*/ 0 h 7"/>
                  <a:gd name="T4" fmla="*/ 0 w 9"/>
                  <a:gd name="T5" fmla="*/ 5 h 7"/>
                  <a:gd name="T6" fmla="*/ 1 w 9"/>
                  <a:gd name="T7" fmla="*/ 7 h 7"/>
                  <a:gd name="T8" fmla="*/ 8 w 9"/>
                  <a:gd name="T9" fmla="*/ 2 h 7"/>
                  <a:gd name="T10" fmla="*/ 7 w 9"/>
                  <a:gd name="T11" fmla="*/ 0 h 7"/>
                </a:gdLst>
                <a:ahLst/>
                <a:cxnLst>
                  <a:cxn ang="0">
                    <a:pos x="T0" y="T1"/>
                  </a:cxn>
                  <a:cxn ang="0">
                    <a:pos x="T2" y="T3"/>
                  </a:cxn>
                  <a:cxn ang="0">
                    <a:pos x="T4" y="T5"/>
                  </a:cxn>
                  <a:cxn ang="0">
                    <a:pos x="T6" y="T7"/>
                  </a:cxn>
                  <a:cxn ang="0">
                    <a:pos x="T8" y="T9"/>
                  </a:cxn>
                  <a:cxn ang="0">
                    <a:pos x="T10" y="T11"/>
                  </a:cxn>
                </a:cxnLst>
                <a:rect l="0" t="0" r="r" b="b"/>
                <a:pathLst>
                  <a:path w="9" h="7">
                    <a:moveTo>
                      <a:pt x="7" y="0"/>
                    </a:moveTo>
                    <a:cubicBezTo>
                      <a:pt x="7" y="0"/>
                      <a:pt x="7" y="0"/>
                      <a:pt x="6" y="0"/>
                    </a:cubicBezTo>
                    <a:cubicBezTo>
                      <a:pt x="4" y="2"/>
                      <a:pt x="2" y="3"/>
                      <a:pt x="0" y="5"/>
                    </a:cubicBezTo>
                    <a:cubicBezTo>
                      <a:pt x="1" y="5"/>
                      <a:pt x="1" y="6"/>
                      <a:pt x="1" y="7"/>
                    </a:cubicBezTo>
                    <a:cubicBezTo>
                      <a:pt x="3" y="5"/>
                      <a:pt x="5" y="4"/>
                      <a:pt x="8" y="2"/>
                    </a:cubicBezTo>
                    <a:cubicBezTo>
                      <a:pt x="9" y="2"/>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5" name="Freeform 54"/>
              <p:cNvSpPr>
                <a:spLocks/>
              </p:cNvSpPr>
              <p:nvPr/>
            </p:nvSpPr>
            <p:spPr bwMode="auto">
              <a:xfrm>
                <a:off x="3975319" y="4105830"/>
                <a:ext cx="19050" cy="20637"/>
              </a:xfrm>
              <a:custGeom>
                <a:avLst/>
                <a:gdLst>
                  <a:gd name="T0" fmla="*/ 7 w 8"/>
                  <a:gd name="T1" fmla="*/ 0 h 8"/>
                  <a:gd name="T2" fmla="*/ 6 w 8"/>
                  <a:gd name="T3" fmla="*/ 0 h 8"/>
                  <a:gd name="T4" fmla="*/ 0 w 8"/>
                  <a:gd name="T5" fmla="*/ 6 h 8"/>
                  <a:gd name="T6" fmla="*/ 2 w 8"/>
                  <a:gd name="T7" fmla="*/ 8 h 8"/>
                  <a:gd name="T8" fmla="*/ 8 w 8"/>
                  <a:gd name="T9" fmla="*/ 2 h 8"/>
                  <a:gd name="T10" fmla="*/ 7 w 8"/>
                  <a:gd name="T11" fmla="*/ 0 h 8"/>
                </a:gdLst>
                <a:ahLst/>
                <a:cxnLst>
                  <a:cxn ang="0">
                    <a:pos x="T0" y="T1"/>
                  </a:cxn>
                  <a:cxn ang="0">
                    <a:pos x="T2" y="T3"/>
                  </a:cxn>
                  <a:cxn ang="0">
                    <a:pos x="T4" y="T5"/>
                  </a:cxn>
                  <a:cxn ang="0">
                    <a:pos x="T6" y="T7"/>
                  </a:cxn>
                  <a:cxn ang="0">
                    <a:pos x="T8" y="T9"/>
                  </a:cxn>
                  <a:cxn ang="0">
                    <a:pos x="T10" y="T11"/>
                  </a:cxn>
                </a:cxnLst>
                <a:rect l="0" t="0" r="r" b="b"/>
                <a:pathLst>
                  <a:path w="8" h="8">
                    <a:moveTo>
                      <a:pt x="7" y="0"/>
                    </a:moveTo>
                    <a:cubicBezTo>
                      <a:pt x="6" y="0"/>
                      <a:pt x="6" y="0"/>
                      <a:pt x="6" y="0"/>
                    </a:cubicBezTo>
                    <a:cubicBezTo>
                      <a:pt x="4" y="2"/>
                      <a:pt x="2" y="4"/>
                      <a:pt x="0" y="6"/>
                    </a:cubicBezTo>
                    <a:cubicBezTo>
                      <a:pt x="1" y="7"/>
                      <a:pt x="2" y="7"/>
                      <a:pt x="2" y="8"/>
                    </a:cubicBezTo>
                    <a:cubicBezTo>
                      <a:pt x="4" y="6"/>
                      <a:pt x="6" y="4"/>
                      <a:pt x="8" y="2"/>
                    </a:cubicBezTo>
                    <a:cubicBezTo>
                      <a:pt x="8" y="1"/>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6" name="Freeform 55"/>
              <p:cNvSpPr>
                <a:spLocks/>
              </p:cNvSpPr>
              <p:nvPr/>
            </p:nvSpPr>
            <p:spPr bwMode="auto">
              <a:xfrm>
                <a:off x="3997544" y="4110593"/>
                <a:ext cx="9525" cy="23812"/>
              </a:xfrm>
              <a:custGeom>
                <a:avLst/>
                <a:gdLst>
                  <a:gd name="T0" fmla="*/ 2 w 4"/>
                  <a:gd name="T1" fmla="*/ 0 h 9"/>
                  <a:gd name="T2" fmla="*/ 1 w 4"/>
                  <a:gd name="T3" fmla="*/ 1 h 9"/>
                  <a:gd name="T4" fmla="*/ 0 w 4"/>
                  <a:gd name="T5" fmla="*/ 8 h 9"/>
                  <a:gd name="T6" fmla="*/ 2 w 4"/>
                  <a:gd name="T7" fmla="*/ 9 h 9"/>
                  <a:gd name="T8" fmla="*/ 4 w 4"/>
                  <a:gd name="T9" fmla="*/ 2 h 9"/>
                  <a:gd name="T10" fmla="*/ 2 w 4"/>
                  <a:gd name="T11" fmla="*/ 0 h 9"/>
                </a:gdLst>
                <a:ahLst/>
                <a:cxnLst>
                  <a:cxn ang="0">
                    <a:pos x="T0" y="T1"/>
                  </a:cxn>
                  <a:cxn ang="0">
                    <a:pos x="T2" y="T3"/>
                  </a:cxn>
                  <a:cxn ang="0">
                    <a:pos x="T4" y="T5"/>
                  </a:cxn>
                  <a:cxn ang="0">
                    <a:pos x="T6" y="T7"/>
                  </a:cxn>
                  <a:cxn ang="0">
                    <a:pos x="T8" y="T9"/>
                  </a:cxn>
                  <a:cxn ang="0">
                    <a:pos x="T10" y="T11"/>
                  </a:cxn>
                </a:cxnLst>
                <a:rect l="0" t="0" r="r" b="b"/>
                <a:pathLst>
                  <a:path w="4" h="9">
                    <a:moveTo>
                      <a:pt x="2" y="0"/>
                    </a:moveTo>
                    <a:cubicBezTo>
                      <a:pt x="2" y="0"/>
                      <a:pt x="2" y="0"/>
                      <a:pt x="1" y="1"/>
                    </a:cubicBezTo>
                    <a:cubicBezTo>
                      <a:pt x="1" y="3"/>
                      <a:pt x="0" y="6"/>
                      <a:pt x="0" y="8"/>
                    </a:cubicBezTo>
                    <a:cubicBezTo>
                      <a:pt x="1" y="9"/>
                      <a:pt x="1" y="9"/>
                      <a:pt x="2" y="9"/>
                    </a:cubicBezTo>
                    <a:cubicBezTo>
                      <a:pt x="3" y="6"/>
                      <a:pt x="3" y="4"/>
                      <a:pt x="4" y="2"/>
                    </a:cubicBezTo>
                    <a:cubicBezTo>
                      <a:pt x="4" y="1"/>
                      <a:pt x="3"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7" name="Freeform 56"/>
              <p:cNvSpPr>
                <a:spLocks/>
              </p:cNvSpPr>
              <p:nvPr/>
            </p:nvSpPr>
            <p:spPr bwMode="auto">
              <a:xfrm>
                <a:off x="4010244" y="4105830"/>
                <a:ext cx="9525" cy="25400"/>
              </a:xfrm>
              <a:custGeom>
                <a:avLst/>
                <a:gdLst>
                  <a:gd name="T0" fmla="*/ 2 w 4"/>
                  <a:gd name="T1" fmla="*/ 0 h 10"/>
                  <a:gd name="T2" fmla="*/ 0 w 4"/>
                  <a:gd name="T3" fmla="*/ 2 h 10"/>
                  <a:gd name="T4" fmla="*/ 2 w 4"/>
                  <a:gd name="T5" fmla="*/ 10 h 10"/>
                  <a:gd name="T6" fmla="*/ 3 w 4"/>
                  <a:gd name="T7" fmla="*/ 10 h 10"/>
                  <a:gd name="T8" fmla="*/ 4 w 4"/>
                  <a:gd name="T9" fmla="*/ 10 h 10"/>
                  <a:gd name="T10" fmla="*/ 3 w 4"/>
                  <a:gd name="T11" fmla="*/ 1 h 10"/>
                  <a:gd name="T12" fmla="*/ 2 w 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 h="10">
                    <a:moveTo>
                      <a:pt x="2" y="0"/>
                    </a:moveTo>
                    <a:cubicBezTo>
                      <a:pt x="1" y="0"/>
                      <a:pt x="0" y="1"/>
                      <a:pt x="0" y="2"/>
                    </a:cubicBezTo>
                    <a:cubicBezTo>
                      <a:pt x="1" y="5"/>
                      <a:pt x="1" y="7"/>
                      <a:pt x="2" y="10"/>
                    </a:cubicBezTo>
                    <a:cubicBezTo>
                      <a:pt x="2" y="10"/>
                      <a:pt x="2" y="10"/>
                      <a:pt x="3" y="10"/>
                    </a:cubicBezTo>
                    <a:cubicBezTo>
                      <a:pt x="3" y="10"/>
                      <a:pt x="4" y="10"/>
                      <a:pt x="4" y="10"/>
                    </a:cubicBezTo>
                    <a:cubicBezTo>
                      <a:pt x="4" y="7"/>
                      <a:pt x="3" y="4"/>
                      <a:pt x="3" y="1"/>
                    </a:cubicBezTo>
                    <a:cubicBezTo>
                      <a:pt x="2"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8" name="Freeform 57"/>
              <p:cNvSpPr>
                <a:spLocks/>
              </p:cNvSpPr>
              <p:nvPr/>
            </p:nvSpPr>
            <p:spPr bwMode="auto">
              <a:xfrm>
                <a:off x="3957857" y="4032805"/>
                <a:ext cx="95250" cy="95250"/>
              </a:xfrm>
              <a:custGeom>
                <a:avLst/>
                <a:gdLst>
                  <a:gd name="T0" fmla="*/ 24 w 38"/>
                  <a:gd name="T1" fmla="*/ 36 h 38"/>
                  <a:gd name="T2" fmla="*/ 36 w 38"/>
                  <a:gd name="T3" fmla="*/ 14 h 38"/>
                  <a:gd name="T4" fmla="*/ 15 w 38"/>
                  <a:gd name="T5" fmla="*/ 2 h 38"/>
                  <a:gd name="T6" fmla="*/ 2 w 38"/>
                  <a:gd name="T7" fmla="*/ 24 h 38"/>
                  <a:gd name="T8" fmla="*/ 24 w 38"/>
                  <a:gd name="T9" fmla="*/ 36 h 38"/>
                </a:gdLst>
                <a:ahLst/>
                <a:cxnLst>
                  <a:cxn ang="0">
                    <a:pos x="T0" y="T1"/>
                  </a:cxn>
                  <a:cxn ang="0">
                    <a:pos x="T2" y="T3"/>
                  </a:cxn>
                  <a:cxn ang="0">
                    <a:pos x="T4" y="T5"/>
                  </a:cxn>
                  <a:cxn ang="0">
                    <a:pos x="T6" y="T7"/>
                  </a:cxn>
                  <a:cxn ang="0">
                    <a:pos x="T8" y="T9"/>
                  </a:cxn>
                </a:cxnLst>
                <a:rect l="0" t="0" r="r" b="b"/>
                <a:pathLst>
                  <a:path w="38" h="38">
                    <a:moveTo>
                      <a:pt x="24" y="36"/>
                    </a:moveTo>
                    <a:cubicBezTo>
                      <a:pt x="33" y="33"/>
                      <a:pt x="38" y="24"/>
                      <a:pt x="36" y="14"/>
                    </a:cubicBezTo>
                    <a:cubicBezTo>
                      <a:pt x="33" y="5"/>
                      <a:pt x="24" y="0"/>
                      <a:pt x="15" y="2"/>
                    </a:cubicBezTo>
                    <a:cubicBezTo>
                      <a:pt x="5" y="5"/>
                      <a:pt x="0" y="15"/>
                      <a:pt x="2" y="24"/>
                    </a:cubicBezTo>
                    <a:cubicBezTo>
                      <a:pt x="5" y="33"/>
                      <a:pt x="14" y="38"/>
                      <a:pt x="24" y="36"/>
                    </a:cubicBezTo>
                    <a:close/>
                  </a:path>
                </a:pathLst>
              </a:custGeom>
              <a:solidFill>
                <a:srgbClr val="F6A95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 name="群組 26"/>
            <p:cNvGrpSpPr/>
            <p:nvPr/>
          </p:nvGrpSpPr>
          <p:grpSpPr>
            <a:xfrm>
              <a:off x="244828" y="67256"/>
              <a:ext cx="4339651" cy="994885"/>
              <a:chOff x="399207" y="568514"/>
              <a:chExt cx="4339651" cy="994885"/>
            </a:xfrm>
          </p:grpSpPr>
          <p:sp>
            <p:nvSpPr>
              <p:cNvPr id="26" name="文字方塊 25"/>
              <p:cNvSpPr txBox="1"/>
              <p:nvPr/>
            </p:nvSpPr>
            <p:spPr>
              <a:xfrm>
                <a:off x="427512" y="1009401"/>
                <a:ext cx="4275117" cy="553998"/>
              </a:xfrm>
              <a:prstGeom prst="rect">
                <a:avLst/>
              </a:prstGeom>
              <a:solidFill>
                <a:schemeClr val="bg1">
                  <a:lumMod val="85000"/>
                </a:schemeClr>
              </a:solidFill>
            </p:spPr>
            <p:txBody>
              <a:bodyPr wrap="square" rtlCol="0">
                <a:spAutoFit/>
              </a:bodyPr>
              <a:lstStyle/>
              <a:p>
                <a:endParaRPr lang="zh-TW" altLang="en-US" sz="3000" dirty="0"/>
              </a:p>
            </p:txBody>
          </p:sp>
          <p:sp>
            <p:nvSpPr>
              <p:cNvPr id="24" name="矩形 23"/>
              <p:cNvSpPr/>
              <p:nvPr/>
            </p:nvSpPr>
            <p:spPr>
              <a:xfrm>
                <a:off x="399207" y="568514"/>
                <a:ext cx="4339651"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TW" altLang="en-US" sz="5400" b="1" dirty="0">
                    <a:ln w="11430"/>
                    <a:solidFill>
                      <a:srgbClr val="174BDF"/>
                    </a:solidFill>
                    <a:effectLst>
                      <a:outerShdw blurRad="50800" dist="39000" dir="5460000" algn="tl">
                        <a:srgbClr val="000000">
                          <a:alpha val="38000"/>
                        </a:srgbClr>
                      </a:outerShdw>
                      <a:reflection blurRad="6350" stA="55000" endA="300" endPos="45500" dir="5400000" sy="-100000" algn="bl" rotWithShape="0"/>
                    </a:effectLst>
                    <a:latin typeface="微軟正黑體" pitchFamily="34" charset="-120"/>
                    <a:ea typeface="微軟正黑體" pitchFamily="34" charset="-120"/>
                  </a:rPr>
                  <a:t>產業生命週期</a:t>
                </a:r>
              </a:p>
            </p:txBody>
          </p:sp>
        </p:grpSp>
        <p:sp>
          <p:nvSpPr>
            <p:cNvPr id="50" name="文字方塊 49"/>
            <p:cNvSpPr txBox="1"/>
            <p:nvPr/>
          </p:nvSpPr>
          <p:spPr>
            <a:xfrm>
              <a:off x="8963377" y="146755"/>
              <a:ext cx="2968979" cy="923330"/>
            </a:xfrm>
            <a:prstGeom prst="rect">
              <a:avLst/>
            </a:prstGeom>
            <a:noFill/>
          </p:spPr>
          <p:txBody>
            <a:bodyPr wrap="square" rtlCol="0">
              <a:spAutoFit/>
            </a:bodyPr>
            <a:lstStyle/>
            <a:p>
              <a:r>
                <a:rPr lang="zh-TW" altLang="en-US" dirty="0">
                  <a:latin typeface="Times New Roman" pitchFamily="18" charset="0"/>
                  <a:ea typeface="標楷體" pitchFamily="65" charset="-120"/>
                  <a:cs typeface="Times New Roman" pitchFamily="18" charset="0"/>
                </a:rPr>
                <a:t>投資學</a:t>
              </a:r>
              <a:r>
                <a:rPr lang="en-US" altLang="zh-TW" dirty="0">
                  <a:latin typeface="Times New Roman" pitchFamily="18" charset="0"/>
                  <a:ea typeface="標楷體" pitchFamily="65" charset="-120"/>
                  <a:cs typeface="Times New Roman" pitchFamily="18" charset="0"/>
                </a:rPr>
                <a:t>CH7</a:t>
              </a:r>
              <a:r>
                <a:rPr lang="zh-TW" altLang="en-US" dirty="0">
                  <a:latin typeface="Times New Roman" pitchFamily="18" charset="0"/>
                  <a:ea typeface="標楷體" pitchFamily="65" charset="-120"/>
                  <a:cs typeface="Times New Roman" pitchFamily="18" charset="0"/>
                </a:rPr>
                <a:t>股票的基本分析</a:t>
              </a:r>
              <a:endParaRPr lang="en-US" altLang="zh-TW" dirty="0">
                <a:latin typeface="Times New Roman" pitchFamily="18" charset="0"/>
                <a:ea typeface="標楷體" pitchFamily="65" charset="-120"/>
                <a:cs typeface="Times New Roman" pitchFamily="18" charset="0"/>
              </a:endParaRPr>
            </a:p>
            <a:p>
              <a:r>
                <a:rPr lang="zh-TW" altLang="en-US" dirty="0">
                  <a:latin typeface="Times New Roman" pitchFamily="18" charset="0"/>
                  <a:ea typeface="標楷體" pitchFamily="65" charset="-120"/>
                  <a:cs typeface="Times New Roman" pitchFamily="18" charset="0"/>
                </a:rPr>
                <a:t>會資三</a:t>
              </a:r>
              <a:r>
                <a:rPr lang="en-US" altLang="zh-TW" dirty="0">
                  <a:latin typeface="Times New Roman" pitchFamily="18" charset="0"/>
                  <a:ea typeface="標楷體" pitchFamily="65" charset="-120"/>
                  <a:cs typeface="Times New Roman" pitchFamily="18" charset="0"/>
                </a:rPr>
                <a:t>A    2310602023</a:t>
              </a:r>
            </a:p>
            <a:p>
              <a:r>
                <a:rPr lang="zh-TW" altLang="en-US" dirty="0">
                  <a:latin typeface="Times New Roman" pitchFamily="18" charset="0"/>
                  <a:ea typeface="標楷體" pitchFamily="65" charset="-120"/>
                  <a:cs typeface="Times New Roman" pitchFamily="18" charset="0"/>
                </a:rPr>
                <a:t>王精美同學</a:t>
              </a:r>
            </a:p>
          </p:txBody>
        </p:sp>
        <p:grpSp>
          <p:nvGrpSpPr>
            <p:cNvPr id="9" name="组合 58"/>
            <p:cNvGrpSpPr/>
            <p:nvPr/>
          </p:nvGrpSpPr>
          <p:grpSpPr>
            <a:xfrm>
              <a:off x="296614" y="5105640"/>
              <a:ext cx="1637801" cy="1586215"/>
              <a:chOff x="3532407" y="3591481"/>
              <a:chExt cx="1008062" cy="976311"/>
            </a:xfrm>
          </p:grpSpPr>
          <p:sp>
            <p:nvSpPr>
              <p:cNvPr id="52" name="Freeform 5"/>
              <p:cNvSpPr>
                <a:spLocks/>
              </p:cNvSpPr>
              <p:nvPr/>
            </p:nvSpPr>
            <p:spPr bwMode="auto">
              <a:xfrm>
                <a:off x="4010244" y="3754993"/>
                <a:ext cx="530225" cy="433387"/>
              </a:xfrm>
              <a:custGeom>
                <a:avLst/>
                <a:gdLst>
                  <a:gd name="T0" fmla="*/ 0 w 211"/>
                  <a:gd name="T1" fmla="*/ 127 h 173"/>
                  <a:gd name="T2" fmla="*/ 92 w 211"/>
                  <a:gd name="T3" fmla="*/ 29 h 173"/>
                  <a:gd name="T4" fmla="*/ 126 w 211"/>
                  <a:gd name="T5" fmla="*/ 167 h 173"/>
                  <a:gd name="T6" fmla="*/ 0 w 211"/>
                  <a:gd name="T7" fmla="*/ 127 h 173"/>
                </a:gdLst>
                <a:ahLst/>
                <a:cxnLst>
                  <a:cxn ang="0">
                    <a:pos x="T0" y="T1"/>
                  </a:cxn>
                  <a:cxn ang="0">
                    <a:pos x="T2" y="T3"/>
                  </a:cxn>
                  <a:cxn ang="0">
                    <a:pos x="T4" y="T5"/>
                  </a:cxn>
                  <a:cxn ang="0">
                    <a:pos x="T6" y="T7"/>
                  </a:cxn>
                </a:cxnLst>
                <a:rect l="0" t="0" r="r" b="b"/>
                <a:pathLst>
                  <a:path w="211" h="173">
                    <a:moveTo>
                      <a:pt x="0" y="127"/>
                    </a:moveTo>
                    <a:cubicBezTo>
                      <a:pt x="0" y="127"/>
                      <a:pt x="41" y="50"/>
                      <a:pt x="92" y="29"/>
                    </a:cubicBezTo>
                    <a:cubicBezTo>
                      <a:pt x="160" y="0"/>
                      <a:pt x="211" y="157"/>
                      <a:pt x="126" y="167"/>
                    </a:cubicBezTo>
                    <a:cubicBezTo>
                      <a:pt x="61" y="173"/>
                      <a:pt x="0" y="127"/>
                      <a:pt x="0" y="127"/>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6"/>
              <p:cNvSpPr>
                <a:spLocks/>
              </p:cNvSpPr>
              <p:nvPr/>
            </p:nvSpPr>
            <p:spPr bwMode="auto">
              <a:xfrm>
                <a:off x="3937219" y="4074080"/>
                <a:ext cx="454025" cy="493712"/>
              </a:xfrm>
              <a:custGeom>
                <a:avLst/>
                <a:gdLst>
                  <a:gd name="T0" fmla="*/ 29 w 181"/>
                  <a:gd name="T1" fmla="*/ 0 h 197"/>
                  <a:gd name="T2" fmla="*/ 150 w 181"/>
                  <a:gd name="T3" fmla="*/ 57 h 197"/>
                  <a:gd name="T4" fmla="*/ 28 w 181"/>
                  <a:gd name="T5" fmla="*/ 129 h 197"/>
                  <a:gd name="T6" fmla="*/ 29 w 181"/>
                  <a:gd name="T7" fmla="*/ 0 h 197"/>
                </a:gdLst>
                <a:ahLst/>
                <a:cxnLst>
                  <a:cxn ang="0">
                    <a:pos x="T0" y="T1"/>
                  </a:cxn>
                  <a:cxn ang="0">
                    <a:pos x="T2" y="T3"/>
                  </a:cxn>
                  <a:cxn ang="0">
                    <a:pos x="T4" y="T5"/>
                  </a:cxn>
                  <a:cxn ang="0">
                    <a:pos x="T6" y="T7"/>
                  </a:cxn>
                </a:cxnLst>
                <a:rect l="0" t="0" r="r" b="b"/>
                <a:pathLst>
                  <a:path w="181" h="197">
                    <a:moveTo>
                      <a:pt x="29" y="0"/>
                    </a:moveTo>
                    <a:cubicBezTo>
                      <a:pt x="29" y="0"/>
                      <a:pt x="119" y="11"/>
                      <a:pt x="150" y="57"/>
                    </a:cubicBezTo>
                    <a:cubicBezTo>
                      <a:pt x="181" y="103"/>
                      <a:pt x="60" y="197"/>
                      <a:pt x="28" y="129"/>
                    </a:cubicBezTo>
                    <a:cubicBezTo>
                      <a:pt x="0" y="71"/>
                      <a:pt x="29" y="0"/>
                      <a:pt x="29" y="0"/>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7"/>
              <p:cNvSpPr>
                <a:spLocks/>
              </p:cNvSpPr>
              <p:nvPr/>
            </p:nvSpPr>
            <p:spPr bwMode="auto">
              <a:xfrm>
                <a:off x="3562570" y="4075668"/>
                <a:ext cx="485775" cy="452437"/>
              </a:xfrm>
              <a:custGeom>
                <a:avLst/>
                <a:gdLst>
                  <a:gd name="T0" fmla="*/ 179 w 193"/>
                  <a:gd name="T1" fmla="*/ 4 h 180"/>
                  <a:gd name="T2" fmla="*/ 163 w 193"/>
                  <a:gd name="T3" fmla="*/ 133 h 180"/>
                  <a:gd name="T4" fmla="*/ 49 w 193"/>
                  <a:gd name="T5" fmla="*/ 50 h 180"/>
                  <a:gd name="T6" fmla="*/ 179 w 193"/>
                  <a:gd name="T7" fmla="*/ 4 h 180"/>
                </a:gdLst>
                <a:ahLst/>
                <a:cxnLst>
                  <a:cxn ang="0">
                    <a:pos x="T0" y="T1"/>
                  </a:cxn>
                  <a:cxn ang="0">
                    <a:pos x="T2" y="T3"/>
                  </a:cxn>
                  <a:cxn ang="0">
                    <a:pos x="T4" y="T5"/>
                  </a:cxn>
                  <a:cxn ang="0">
                    <a:pos x="T6" y="T7"/>
                  </a:cxn>
                </a:cxnLst>
                <a:rect l="0" t="0" r="r" b="b"/>
                <a:pathLst>
                  <a:path w="193" h="180">
                    <a:moveTo>
                      <a:pt x="179" y="4"/>
                    </a:moveTo>
                    <a:cubicBezTo>
                      <a:pt x="179" y="4"/>
                      <a:pt x="193" y="86"/>
                      <a:pt x="163" y="133"/>
                    </a:cubicBezTo>
                    <a:cubicBezTo>
                      <a:pt x="133" y="180"/>
                      <a:pt x="0" y="106"/>
                      <a:pt x="49" y="50"/>
                    </a:cubicBezTo>
                    <a:cubicBezTo>
                      <a:pt x="91" y="0"/>
                      <a:pt x="179" y="4"/>
                      <a:pt x="179" y="4"/>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8"/>
              <p:cNvSpPr>
                <a:spLocks/>
              </p:cNvSpPr>
              <p:nvPr/>
            </p:nvSpPr>
            <p:spPr bwMode="auto">
              <a:xfrm>
                <a:off x="3532407" y="3724830"/>
                <a:ext cx="477837" cy="457200"/>
              </a:xfrm>
              <a:custGeom>
                <a:avLst/>
                <a:gdLst>
                  <a:gd name="T0" fmla="*/ 190 w 190"/>
                  <a:gd name="T1" fmla="*/ 139 h 182"/>
                  <a:gd name="T2" fmla="*/ 59 w 190"/>
                  <a:gd name="T3" fmla="*/ 175 h 182"/>
                  <a:gd name="T4" fmla="*/ 106 w 190"/>
                  <a:gd name="T5" fmla="*/ 32 h 182"/>
                  <a:gd name="T6" fmla="*/ 190 w 190"/>
                  <a:gd name="T7" fmla="*/ 139 h 182"/>
                </a:gdLst>
                <a:ahLst/>
                <a:cxnLst>
                  <a:cxn ang="0">
                    <a:pos x="T0" y="T1"/>
                  </a:cxn>
                  <a:cxn ang="0">
                    <a:pos x="T2" y="T3"/>
                  </a:cxn>
                  <a:cxn ang="0">
                    <a:pos x="T4" y="T5"/>
                  </a:cxn>
                  <a:cxn ang="0">
                    <a:pos x="T6" y="T7"/>
                  </a:cxn>
                </a:cxnLst>
                <a:rect l="0" t="0" r="r" b="b"/>
                <a:pathLst>
                  <a:path w="190" h="182">
                    <a:moveTo>
                      <a:pt x="190" y="139"/>
                    </a:moveTo>
                    <a:cubicBezTo>
                      <a:pt x="190" y="139"/>
                      <a:pt x="122" y="182"/>
                      <a:pt x="59" y="175"/>
                    </a:cubicBezTo>
                    <a:cubicBezTo>
                      <a:pt x="0" y="168"/>
                      <a:pt x="38" y="0"/>
                      <a:pt x="106" y="32"/>
                    </a:cubicBezTo>
                    <a:cubicBezTo>
                      <a:pt x="183" y="68"/>
                      <a:pt x="190" y="139"/>
                      <a:pt x="190" y="139"/>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9"/>
              <p:cNvSpPr>
                <a:spLocks/>
              </p:cNvSpPr>
              <p:nvPr/>
            </p:nvSpPr>
            <p:spPr bwMode="auto">
              <a:xfrm>
                <a:off x="3808632" y="3591481"/>
                <a:ext cx="495300" cy="493712"/>
              </a:xfrm>
              <a:custGeom>
                <a:avLst/>
                <a:gdLst>
                  <a:gd name="T0" fmla="*/ 81 w 197"/>
                  <a:gd name="T1" fmla="*/ 197 h 197"/>
                  <a:gd name="T2" fmla="*/ 12 w 197"/>
                  <a:gd name="T3" fmla="*/ 80 h 197"/>
                  <a:gd name="T4" fmla="*/ 152 w 197"/>
                  <a:gd name="T5" fmla="*/ 100 h 197"/>
                  <a:gd name="T6" fmla="*/ 81 w 197"/>
                  <a:gd name="T7" fmla="*/ 197 h 197"/>
                </a:gdLst>
                <a:ahLst/>
                <a:cxnLst>
                  <a:cxn ang="0">
                    <a:pos x="T0" y="T1"/>
                  </a:cxn>
                  <a:cxn ang="0">
                    <a:pos x="T2" y="T3"/>
                  </a:cxn>
                  <a:cxn ang="0">
                    <a:pos x="T4" y="T5"/>
                  </a:cxn>
                  <a:cxn ang="0">
                    <a:pos x="T6" y="T7"/>
                  </a:cxn>
                </a:cxnLst>
                <a:rect l="0" t="0" r="r" b="b"/>
                <a:pathLst>
                  <a:path w="197" h="197">
                    <a:moveTo>
                      <a:pt x="81" y="197"/>
                    </a:moveTo>
                    <a:cubicBezTo>
                      <a:pt x="81" y="197"/>
                      <a:pt x="20" y="135"/>
                      <a:pt x="12" y="80"/>
                    </a:cubicBezTo>
                    <a:cubicBezTo>
                      <a:pt x="0" y="0"/>
                      <a:pt x="197" y="11"/>
                      <a:pt x="152" y="100"/>
                    </a:cubicBezTo>
                    <a:cubicBezTo>
                      <a:pt x="122" y="158"/>
                      <a:pt x="81" y="197"/>
                      <a:pt x="81" y="197"/>
                    </a:cubicBezTo>
                  </a:path>
                </a:pathLst>
              </a:custGeom>
              <a:solidFill>
                <a:schemeClr val="bg1">
                  <a:alpha val="60000"/>
                </a:schemeClr>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11"/>
              <p:cNvSpPr>
                <a:spLocks/>
              </p:cNvSpPr>
              <p:nvPr/>
            </p:nvSpPr>
            <p:spPr bwMode="auto">
              <a:xfrm>
                <a:off x="4018182" y="4105830"/>
                <a:ext cx="36512" cy="77787"/>
              </a:xfrm>
              <a:custGeom>
                <a:avLst/>
                <a:gdLst>
                  <a:gd name="T0" fmla="*/ 1 w 15"/>
                  <a:gd name="T1" fmla="*/ 3 h 31"/>
                  <a:gd name="T2" fmla="*/ 12 w 15"/>
                  <a:gd name="T3" fmla="*/ 30 h 31"/>
                  <a:gd name="T4" fmla="*/ 14 w 15"/>
                  <a:gd name="T5" fmla="*/ 29 h 31"/>
                  <a:gd name="T6" fmla="*/ 2 w 15"/>
                  <a:gd name="T7" fmla="*/ 2 h 31"/>
                  <a:gd name="T8" fmla="*/ 1 w 15"/>
                  <a:gd name="T9" fmla="*/ 3 h 31"/>
                </a:gdLst>
                <a:ahLst/>
                <a:cxnLst>
                  <a:cxn ang="0">
                    <a:pos x="T0" y="T1"/>
                  </a:cxn>
                  <a:cxn ang="0">
                    <a:pos x="T2" y="T3"/>
                  </a:cxn>
                  <a:cxn ang="0">
                    <a:pos x="T4" y="T5"/>
                  </a:cxn>
                  <a:cxn ang="0">
                    <a:pos x="T6" y="T7"/>
                  </a:cxn>
                  <a:cxn ang="0">
                    <a:pos x="T8" y="T9"/>
                  </a:cxn>
                </a:cxnLst>
                <a:rect l="0" t="0" r="r" b="b"/>
                <a:pathLst>
                  <a:path w="15" h="31">
                    <a:moveTo>
                      <a:pt x="1" y="3"/>
                    </a:moveTo>
                    <a:cubicBezTo>
                      <a:pt x="4" y="12"/>
                      <a:pt x="8" y="21"/>
                      <a:pt x="12" y="30"/>
                    </a:cubicBezTo>
                    <a:cubicBezTo>
                      <a:pt x="13" y="31"/>
                      <a:pt x="15" y="30"/>
                      <a:pt x="14" y="29"/>
                    </a:cubicBezTo>
                    <a:cubicBezTo>
                      <a:pt x="10" y="20"/>
                      <a:pt x="6" y="11"/>
                      <a:pt x="2" y="2"/>
                    </a:cubicBezTo>
                    <a:cubicBezTo>
                      <a:pt x="2" y="0"/>
                      <a:pt x="0" y="1"/>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12"/>
              <p:cNvSpPr>
                <a:spLocks/>
              </p:cNvSpPr>
              <p:nvPr/>
            </p:nvSpPr>
            <p:spPr bwMode="auto">
              <a:xfrm>
                <a:off x="4022944" y="4101068"/>
                <a:ext cx="74612" cy="50800"/>
              </a:xfrm>
              <a:custGeom>
                <a:avLst/>
                <a:gdLst>
                  <a:gd name="T0" fmla="*/ 1 w 30"/>
                  <a:gd name="T1" fmla="*/ 2 h 20"/>
                  <a:gd name="T2" fmla="*/ 28 w 30"/>
                  <a:gd name="T3" fmla="*/ 19 h 20"/>
                  <a:gd name="T4" fmla="*/ 29 w 30"/>
                  <a:gd name="T5" fmla="*/ 17 h 20"/>
                  <a:gd name="T6" fmla="*/ 2 w 30"/>
                  <a:gd name="T7" fmla="*/ 0 h 20"/>
                  <a:gd name="T8" fmla="*/ 1 w 30"/>
                  <a:gd name="T9" fmla="*/ 2 h 20"/>
                </a:gdLst>
                <a:ahLst/>
                <a:cxnLst>
                  <a:cxn ang="0">
                    <a:pos x="T0" y="T1"/>
                  </a:cxn>
                  <a:cxn ang="0">
                    <a:pos x="T2" y="T3"/>
                  </a:cxn>
                  <a:cxn ang="0">
                    <a:pos x="T4" y="T5"/>
                  </a:cxn>
                  <a:cxn ang="0">
                    <a:pos x="T6" y="T7"/>
                  </a:cxn>
                  <a:cxn ang="0">
                    <a:pos x="T8" y="T9"/>
                  </a:cxn>
                </a:cxnLst>
                <a:rect l="0" t="0" r="r" b="b"/>
                <a:pathLst>
                  <a:path w="30" h="20">
                    <a:moveTo>
                      <a:pt x="1" y="2"/>
                    </a:moveTo>
                    <a:cubicBezTo>
                      <a:pt x="10" y="8"/>
                      <a:pt x="19" y="14"/>
                      <a:pt x="28" y="19"/>
                    </a:cubicBezTo>
                    <a:cubicBezTo>
                      <a:pt x="29" y="20"/>
                      <a:pt x="30" y="18"/>
                      <a:pt x="29" y="17"/>
                    </a:cubicBezTo>
                    <a:cubicBezTo>
                      <a:pt x="20" y="12"/>
                      <a:pt x="11" y="6"/>
                      <a:pt x="2" y="0"/>
                    </a:cubicBezTo>
                    <a:cubicBezTo>
                      <a:pt x="1" y="0"/>
                      <a:pt x="0" y="2"/>
                      <a:pt x="1"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13"/>
              <p:cNvSpPr>
                <a:spLocks/>
              </p:cNvSpPr>
              <p:nvPr/>
            </p:nvSpPr>
            <p:spPr bwMode="auto">
              <a:xfrm>
                <a:off x="4027707" y="4085193"/>
                <a:ext cx="74612" cy="28575"/>
              </a:xfrm>
              <a:custGeom>
                <a:avLst/>
                <a:gdLst>
                  <a:gd name="T0" fmla="*/ 1 w 30"/>
                  <a:gd name="T1" fmla="*/ 3 h 11"/>
                  <a:gd name="T2" fmla="*/ 28 w 30"/>
                  <a:gd name="T3" fmla="*/ 10 h 11"/>
                  <a:gd name="T4" fmla="*/ 29 w 30"/>
                  <a:gd name="T5" fmla="*/ 8 h 11"/>
                  <a:gd name="T6" fmla="*/ 2 w 30"/>
                  <a:gd name="T7" fmla="*/ 1 h 11"/>
                  <a:gd name="T8" fmla="*/ 1 w 30"/>
                  <a:gd name="T9" fmla="*/ 3 h 11"/>
                </a:gdLst>
                <a:ahLst/>
                <a:cxnLst>
                  <a:cxn ang="0">
                    <a:pos x="T0" y="T1"/>
                  </a:cxn>
                  <a:cxn ang="0">
                    <a:pos x="T2" y="T3"/>
                  </a:cxn>
                  <a:cxn ang="0">
                    <a:pos x="T4" y="T5"/>
                  </a:cxn>
                  <a:cxn ang="0">
                    <a:pos x="T6" y="T7"/>
                  </a:cxn>
                  <a:cxn ang="0">
                    <a:pos x="T8" y="T9"/>
                  </a:cxn>
                </a:cxnLst>
                <a:rect l="0" t="0" r="r" b="b"/>
                <a:pathLst>
                  <a:path w="30" h="11">
                    <a:moveTo>
                      <a:pt x="1" y="3"/>
                    </a:moveTo>
                    <a:cubicBezTo>
                      <a:pt x="10" y="6"/>
                      <a:pt x="19" y="8"/>
                      <a:pt x="28" y="10"/>
                    </a:cubicBezTo>
                    <a:cubicBezTo>
                      <a:pt x="30" y="11"/>
                      <a:pt x="30" y="9"/>
                      <a:pt x="29" y="8"/>
                    </a:cubicBezTo>
                    <a:cubicBezTo>
                      <a:pt x="20" y="6"/>
                      <a:pt x="11" y="3"/>
                      <a:pt x="2" y="1"/>
                    </a:cubicBezTo>
                    <a:cubicBezTo>
                      <a:pt x="0" y="0"/>
                      <a:pt x="0" y="3"/>
                      <a:pt x="1" y="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14"/>
              <p:cNvSpPr>
                <a:spLocks/>
              </p:cNvSpPr>
              <p:nvPr/>
            </p:nvSpPr>
            <p:spPr bwMode="auto">
              <a:xfrm>
                <a:off x="4027707" y="4053443"/>
                <a:ext cx="85725" cy="25400"/>
              </a:xfrm>
              <a:custGeom>
                <a:avLst/>
                <a:gdLst>
                  <a:gd name="T0" fmla="*/ 2 w 34"/>
                  <a:gd name="T1" fmla="*/ 10 h 10"/>
                  <a:gd name="T2" fmla="*/ 32 w 34"/>
                  <a:gd name="T3" fmla="*/ 3 h 10"/>
                  <a:gd name="T4" fmla="*/ 32 w 34"/>
                  <a:gd name="T5" fmla="*/ 1 h 10"/>
                  <a:gd name="T6" fmla="*/ 2 w 34"/>
                  <a:gd name="T7" fmla="*/ 8 h 10"/>
                  <a:gd name="T8" fmla="*/ 2 w 34"/>
                  <a:gd name="T9" fmla="*/ 10 h 10"/>
                </a:gdLst>
                <a:ahLst/>
                <a:cxnLst>
                  <a:cxn ang="0">
                    <a:pos x="T0" y="T1"/>
                  </a:cxn>
                  <a:cxn ang="0">
                    <a:pos x="T2" y="T3"/>
                  </a:cxn>
                  <a:cxn ang="0">
                    <a:pos x="T4" y="T5"/>
                  </a:cxn>
                  <a:cxn ang="0">
                    <a:pos x="T6" y="T7"/>
                  </a:cxn>
                  <a:cxn ang="0">
                    <a:pos x="T8" y="T9"/>
                  </a:cxn>
                </a:cxnLst>
                <a:rect l="0" t="0" r="r" b="b"/>
                <a:pathLst>
                  <a:path w="34" h="10">
                    <a:moveTo>
                      <a:pt x="2" y="10"/>
                    </a:moveTo>
                    <a:cubicBezTo>
                      <a:pt x="12" y="8"/>
                      <a:pt x="22" y="5"/>
                      <a:pt x="32" y="3"/>
                    </a:cubicBezTo>
                    <a:cubicBezTo>
                      <a:pt x="34" y="2"/>
                      <a:pt x="33" y="0"/>
                      <a:pt x="32" y="1"/>
                    </a:cubicBezTo>
                    <a:cubicBezTo>
                      <a:pt x="22" y="3"/>
                      <a:pt x="12" y="5"/>
                      <a:pt x="2" y="8"/>
                    </a:cubicBezTo>
                    <a:cubicBezTo>
                      <a:pt x="0" y="8"/>
                      <a:pt x="1" y="10"/>
                      <a:pt x="2" y="1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15"/>
              <p:cNvSpPr>
                <a:spLocks/>
              </p:cNvSpPr>
              <p:nvPr/>
            </p:nvSpPr>
            <p:spPr bwMode="auto">
              <a:xfrm>
                <a:off x="4024532" y="3985180"/>
                <a:ext cx="50800" cy="80962"/>
              </a:xfrm>
              <a:custGeom>
                <a:avLst/>
                <a:gdLst>
                  <a:gd name="T0" fmla="*/ 2 w 20"/>
                  <a:gd name="T1" fmla="*/ 30 h 32"/>
                  <a:gd name="T2" fmla="*/ 19 w 20"/>
                  <a:gd name="T3" fmla="*/ 2 h 32"/>
                  <a:gd name="T4" fmla="*/ 17 w 20"/>
                  <a:gd name="T5" fmla="*/ 1 h 32"/>
                  <a:gd name="T6" fmla="*/ 0 w 20"/>
                  <a:gd name="T7" fmla="*/ 29 h 32"/>
                  <a:gd name="T8" fmla="*/ 2 w 20"/>
                  <a:gd name="T9" fmla="*/ 30 h 32"/>
                </a:gdLst>
                <a:ahLst/>
                <a:cxnLst>
                  <a:cxn ang="0">
                    <a:pos x="T0" y="T1"/>
                  </a:cxn>
                  <a:cxn ang="0">
                    <a:pos x="T2" y="T3"/>
                  </a:cxn>
                  <a:cxn ang="0">
                    <a:pos x="T4" y="T5"/>
                  </a:cxn>
                  <a:cxn ang="0">
                    <a:pos x="T6" y="T7"/>
                  </a:cxn>
                  <a:cxn ang="0">
                    <a:pos x="T8" y="T9"/>
                  </a:cxn>
                </a:cxnLst>
                <a:rect l="0" t="0" r="r" b="b"/>
                <a:pathLst>
                  <a:path w="20" h="32">
                    <a:moveTo>
                      <a:pt x="2" y="30"/>
                    </a:moveTo>
                    <a:cubicBezTo>
                      <a:pt x="8" y="21"/>
                      <a:pt x="14" y="12"/>
                      <a:pt x="19" y="2"/>
                    </a:cubicBezTo>
                    <a:cubicBezTo>
                      <a:pt x="20" y="1"/>
                      <a:pt x="18" y="0"/>
                      <a:pt x="17" y="1"/>
                    </a:cubicBezTo>
                    <a:cubicBezTo>
                      <a:pt x="12" y="11"/>
                      <a:pt x="6" y="20"/>
                      <a:pt x="0" y="29"/>
                    </a:cubicBezTo>
                    <a:cubicBezTo>
                      <a:pt x="0" y="30"/>
                      <a:pt x="2" y="32"/>
                      <a:pt x="2" y="3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16"/>
              <p:cNvSpPr>
                <a:spLocks/>
              </p:cNvSpPr>
              <p:nvPr/>
            </p:nvSpPr>
            <p:spPr bwMode="auto">
              <a:xfrm>
                <a:off x="4007069" y="3959780"/>
                <a:ext cx="22225" cy="98425"/>
              </a:xfrm>
              <a:custGeom>
                <a:avLst/>
                <a:gdLst>
                  <a:gd name="T0" fmla="*/ 2 w 9"/>
                  <a:gd name="T1" fmla="*/ 37 h 39"/>
                  <a:gd name="T2" fmla="*/ 8 w 9"/>
                  <a:gd name="T3" fmla="*/ 2 h 39"/>
                  <a:gd name="T4" fmla="*/ 6 w 9"/>
                  <a:gd name="T5" fmla="*/ 1 h 39"/>
                  <a:gd name="T6" fmla="*/ 0 w 9"/>
                  <a:gd name="T7" fmla="*/ 37 h 39"/>
                  <a:gd name="T8" fmla="*/ 2 w 9"/>
                  <a:gd name="T9" fmla="*/ 37 h 39"/>
                </a:gdLst>
                <a:ahLst/>
                <a:cxnLst>
                  <a:cxn ang="0">
                    <a:pos x="T0" y="T1"/>
                  </a:cxn>
                  <a:cxn ang="0">
                    <a:pos x="T2" y="T3"/>
                  </a:cxn>
                  <a:cxn ang="0">
                    <a:pos x="T4" y="T5"/>
                  </a:cxn>
                  <a:cxn ang="0">
                    <a:pos x="T6" y="T7"/>
                  </a:cxn>
                  <a:cxn ang="0">
                    <a:pos x="T8" y="T9"/>
                  </a:cxn>
                </a:cxnLst>
                <a:rect l="0" t="0" r="r" b="b"/>
                <a:pathLst>
                  <a:path w="9" h="39">
                    <a:moveTo>
                      <a:pt x="2" y="37"/>
                    </a:moveTo>
                    <a:cubicBezTo>
                      <a:pt x="4" y="25"/>
                      <a:pt x="6" y="14"/>
                      <a:pt x="8" y="2"/>
                    </a:cubicBezTo>
                    <a:cubicBezTo>
                      <a:pt x="9" y="0"/>
                      <a:pt x="7" y="0"/>
                      <a:pt x="6" y="1"/>
                    </a:cubicBezTo>
                    <a:cubicBezTo>
                      <a:pt x="4" y="13"/>
                      <a:pt x="2" y="25"/>
                      <a:pt x="0" y="37"/>
                    </a:cubicBezTo>
                    <a:cubicBezTo>
                      <a:pt x="0" y="38"/>
                      <a:pt x="2" y="39"/>
                      <a:pt x="2" y="37"/>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17"/>
              <p:cNvSpPr>
                <a:spLocks/>
              </p:cNvSpPr>
              <p:nvPr/>
            </p:nvSpPr>
            <p:spPr bwMode="auto">
              <a:xfrm>
                <a:off x="3972144" y="3972480"/>
                <a:ext cx="25400" cy="88900"/>
              </a:xfrm>
              <a:custGeom>
                <a:avLst/>
                <a:gdLst>
                  <a:gd name="T0" fmla="*/ 10 w 10"/>
                  <a:gd name="T1" fmla="*/ 33 h 35"/>
                  <a:gd name="T2" fmla="*/ 2 w 10"/>
                  <a:gd name="T3" fmla="*/ 2 h 35"/>
                  <a:gd name="T4" fmla="*/ 0 w 10"/>
                  <a:gd name="T5" fmla="*/ 2 h 35"/>
                  <a:gd name="T6" fmla="*/ 8 w 10"/>
                  <a:gd name="T7" fmla="*/ 34 h 35"/>
                  <a:gd name="T8" fmla="*/ 10 w 10"/>
                  <a:gd name="T9" fmla="*/ 33 h 35"/>
                </a:gdLst>
                <a:ahLst/>
                <a:cxnLst>
                  <a:cxn ang="0">
                    <a:pos x="T0" y="T1"/>
                  </a:cxn>
                  <a:cxn ang="0">
                    <a:pos x="T2" y="T3"/>
                  </a:cxn>
                  <a:cxn ang="0">
                    <a:pos x="T4" y="T5"/>
                  </a:cxn>
                  <a:cxn ang="0">
                    <a:pos x="T6" y="T7"/>
                  </a:cxn>
                  <a:cxn ang="0">
                    <a:pos x="T8" y="T9"/>
                  </a:cxn>
                </a:cxnLst>
                <a:rect l="0" t="0" r="r" b="b"/>
                <a:pathLst>
                  <a:path w="10" h="35">
                    <a:moveTo>
                      <a:pt x="10" y="33"/>
                    </a:moveTo>
                    <a:cubicBezTo>
                      <a:pt x="7" y="23"/>
                      <a:pt x="5" y="12"/>
                      <a:pt x="2" y="2"/>
                    </a:cubicBezTo>
                    <a:cubicBezTo>
                      <a:pt x="2" y="0"/>
                      <a:pt x="0" y="1"/>
                      <a:pt x="0" y="2"/>
                    </a:cubicBezTo>
                    <a:cubicBezTo>
                      <a:pt x="3" y="13"/>
                      <a:pt x="5" y="23"/>
                      <a:pt x="8" y="34"/>
                    </a:cubicBezTo>
                    <a:cubicBezTo>
                      <a:pt x="8" y="35"/>
                      <a:pt x="10" y="34"/>
                      <a:pt x="10" y="3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18"/>
              <p:cNvSpPr>
                <a:spLocks/>
              </p:cNvSpPr>
              <p:nvPr/>
            </p:nvSpPr>
            <p:spPr bwMode="auto">
              <a:xfrm>
                <a:off x="3934044" y="4007405"/>
                <a:ext cx="50800" cy="60325"/>
              </a:xfrm>
              <a:custGeom>
                <a:avLst/>
                <a:gdLst>
                  <a:gd name="T0" fmla="*/ 19 w 20"/>
                  <a:gd name="T1" fmla="*/ 21 h 24"/>
                  <a:gd name="T2" fmla="*/ 2 w 20"/>
                  <a:gd name="T3" fmla="*/ 1 h 24"/>
                  <a:gd name="T4" fmla="*/ 1 w 20"/>
                  <a:gd name="T5" fmla="*/ 3 h 24"/>
                  <a:gd name="T6" fmla="*/ 18 w 20"/>
                  <a:gd name="T7" fmla="*/ 22 h 24"/>
                  <a:gd name="T8" fmla="*/ 19 w 20"/>
                  <a:gd name="T9" fmla="*/ 21 h 24"/>
                </a:gdLst>
                <a:ahLst/>
                <a:cxnLst>
                  <a:cxn ang="0">
                    <a:pos x="T0" y="T1"/>
                  </a:cxn>
                  <a:cxn ang="0">
                    <a:pos x="T2" y="T3"/>
                  </a:cxn>
                  <a:cxn ang="0">
                    <a:pos x="T4" y="T5"/>
                  </a:cxn>
                  <a:cxn ang="0">
                    <a:pos x="T6" y="T7"/>
                  </a:cxn>
                  <a:cxn ang="0">
                    <a:pos x="T8" y="T9"/>
                  </a:cxn>
                </a:cxnLst>
                <a:rect l="0" t="0" r="r" b="b"/>
                <a:pathLst>
                  <a:path w="20" h="24">
                    <a:moveTo>
                      <a:pt x="19" y="21"/>
                    </a:moveTo>
                    <a:cubicBezTo>
                      <a:pt x="14" y="14"/>
                      <a:pt x="8" y="8"/>
                      <a:pt x="2" y="1"/>
                    </a:cubicBezTo>
                    <a:cubicBezTo>
                      <a:pt x="1" y="0"/>
                      <a:pt x="0" y="2"/>
                      <a:pt x="1" y="3"/>
                    </a:cubicBezTo>
                    <a:cubicBezTo>
                      <a:pt x="6" y="9"/>
                      <a:pt x="12" y="16"/>
                      <a:pt x="18" y="22"/>
                    </a:cubicBezTo>
                    <a:cubicBezTo>
                      <a:pt x="19" y="24"/>
                      <a:pt x="20" y="22"/>
                      <a:pt x="19" y="2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19"/>
              <p:cNvSpPr>
                <a:spLocks/>
              </p:cNvSpPr>
              <p:nvPr/>
            </p:nvSpPr>
            <p:spPr bwMode="auto">
              <a:xfrm>
                <a:off x="3908644" y="4040743"/>
                <a:ext cx="71437" cy="38100"/>
              </a:xfrm>
              <a:custGeom>
                <a:avLst/>
                <a:gdLst>
                  <a:gd name="T0" fmla="*/ 27 w 28"/>
                  <a:gd name="T1" fmla="*/ 13 h 15"/>
                  <a:gd name="T2" fmla="*/ 3 w 28"/>
                  <a:gd name="T3" fmla="*/ 0 h 15"/>
                  <a:gd name="T4" fmla="*/ 2 w 28"/>
                  <a:gd name="T5" fmla="*/ 2 h 15"/>
                  <a:gd name="T6" fmla="*/ 26 w 28"/>
                  <a:gd name="T7" fmla="*/ 15 h 15"/>
                  <a:gd name="T8" fmla="*/ 27 w 28"/>
                  <a:gd name="T9" fmla="*/ 13 h 15"/>
                </a:gdLst>
                <a:ahLst/>
                <a:cxnLst>
                  <a:cxn ang="0">
                    <a:pos x="T0" y="T1"/>
                  </a:cxn>
                  <a:cxn ang="0">
                    <a:pos x="T2" y="T3"/>
                  </a:cxn>
                  <a:cxn ang="0">
                    <a:pos x="T4" y="T5"/>
                  </a:cxn>
                  <a:cxn ang="0">
                    <a:pos x="T6" y="T7"/>
                  </a:cxn>
                  <a:cxn ang="0">
                    <a:pos x="T8" y="T9"/>
                  </a:cxn>
                </a:cxnLst>
                <a:rect l="0" t="0" r="r" b="b"/>
                <a:pathLst>
                  <a:path w="28" h="15">
                    <a:moveTo>
                      <a:pt x="27" y="13"/>
                    </a:moveTo>
                    <a:cubicBezTo>
                      <a:pt x="19" y="8"/>
                      <a:pt x="11" y="4"/>
                      <a:pt x="3" y="0"/>
                    </a:cubicBezTo>
                    <a:cubicBezTo>
                      <a:pt x="2" y="0"/>
                      <a:pt x="0" y="2"/>
                      <a:pt x="2" y="2"/>
                    </a:cubicBezTo>
                    <a:cubicBezTo>
                      <a:pt x="10" y="6"/>
                      <a:pt x="18" y="10"/>
                      <a:pt x="26" y="15"/>
                    </a:cubicBezTo>
                    <a:cubicBezTo>
                      <a:pt x="27" y="15"/>
                      <a:pt x="28" y="13"/>
                      <a:pt x="27" y="13"/>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6" name="Freeform 20"/>
              <p:cNvSpPr>
                <a:spLocks/>
              </p:cNvSpPr>
              <p:nvPr/>
            </p:nvSpPr>
            <p:spPr bwMode="auto">
              <a:xfrm>
                <a:off x="3902294" y="4085193"/>
                <a:ext cx="77787" cy="28575"/>
              </a:xfrm>
              <a:custGeom>
                <a:avLst/>
                <a:gdLst>
                  <a:gd name="T0" fmla="*/ 29 w 31"/>
                  <a:gd name="T1" fmla="*/ 0 h 11"/>
                  <a:gd name="T2" fmla="*/ 1 w 31"/>
                  <a:gd name="T3" fmla="*/ 8 h 11"/>
                  <a:gd name="T4" fmla="*/ 2 w 31"/>
                  <a:gd name="T5" fmla="*/ 10 h 11"/>
                  <a:gd name="T6" fmla="*/ 29 w 31"/>
                  <a:gd name="T7" fmla="*/ 3 h 11"/>
                  <a:gd name="T8" fmla="*/ 29 w 31"/>
                  <a:gd name="T9" fmla="*/ 0 h 11"/>
                </a:gdLst>
                <a:ahLst/>
                <a:cxnLst>
                  <a:cxn ang="0">
                    <a:pos x="T0" y="T1"/>
                  </a:cxn>
                  <a:cxn ang="0">
                    <a:pos x="T2" y="T3"/>
                  </a:cxn>
                  <a:cxn ang="0">
                    <a:pos x="T4" y="T5"/>
                  </a:cxn>
                  <a:cxn ang="0">
                    <a:pos x="T6" y="T7"/>
                  </a:cxn>
                  <a:cxn ang="0">
                    <a:pos x="T8" y="T9"/>
                  </a:cxn>
                </a:cxnLst>
                <a:rect l="0" t="0" r="r" b="b"/>
                <a:pathLst>
                  <a:path w="31" h="11">
                    <a:moveTo>
                      <a:pt x="29" y="0"/>
                    </a:moveTo>
                    <a:cubicBezTo>
                      <a:pt x="20" y="3"/>
                      <a:pt x="11" y="5"/>
                      <a:pt x="1" y="8"/>
                    </a:cubicBezTo>
                    <a:cubicBezTo>
                      <a:pt x="0" y="8"/>
                      <a:pt x="1" y="11"/>
                      <a:pt x="2" y="10"/>
                    </a:cubicBezTo>
                    <a:cubicBezTo>
                      <a:pt x="11" y="8"/>
                      <a:pt x="20" y="5"/>
                      <a:pt x="29" y="3"/>
                    </a:cubicBezTo>
                    <a:cubicBezTo>
                      <a:pt x="31" y="2"/>
                      <a:pt x="30" y="0"/>
                      <a:pt x="29"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7" name="Freeform 21"/>
              <p:cNvSpPr>
                <a:spLocks/>
              </p:cNvSpPr>
              <p:nvPr/>
            </p:nvSpPr>
            <p:spPr bwMode="auto">
              <a:xfrm>
                <a:off x="3919757" y="4096305"/>
                <a:ext cx="68262" cy="47625"/>
              </a:xfrm>
              <a:custGeom>
                <a:avLst/>
                <a:gdLst>
                  <a:gd name="T0" fmla="*/ 24 w 27"/>
                  <a:gd name="T1" fmla="*/ 0 h 19"/>
                  <a:gd name="T2" fmla="*/ 1 w 27"/>
                  <a:gd name="T3" fmla="*/ 16 h 19"/>
                  <a:gd name="T4" fmla="*/ 2 w 27"/>
                  <a:gd name="T5" fmla="*/ 18 h 19"/>
                  <a:gd name="T6" fmla="*/ 26 w 27"/>
                  <a:gd name="T7" fmla="*/ 2 h 19"/>
                  <a:gd name="T8" fmla="*/ 24 w 27"/>
                  <a:gd name="T9" fmla="*/ 0 h 19"/>
                </a:gdLst>
                <a:ahLst/>
                <a:cxnLst>
                  <a:cxn ang="0">
                    <a:pos x="T0" y="T1"/>
                  </a:cxn>
                  <a:cxn ang="0">
                    <a:pos x="T2" y="T3"/>
                  </a:cxn>
                  <a:cxn ang="0">
                    <a:pos x="T4" y="T5"/>
                  </a:cxn>
                  <a:cxn ang="0">
                    <a:pos x="T6" y="T7"/>
                  </a:cxn>
                  <a:cxn ang="0">
                    <a:pos x="T8" y="T9"/>
                  </a:cxn>
                </a:cxnLst>
                <a:rect l="0" t="0" r="r" b="b"/>
                <a:pathLst>
                  <a:path w="27" h="19">
                    <a:moveTo>
                      <a:pt x="24" y="0"/>
                    </a:moveTo>
                    <a:cubicBezTo>
                      <a:pt x="17" y="6"/>
                      <a:pt x="9" y="11"/>
                      <a:pt x="1" y="16"/>
                    </a:cubicBezTo>
                    <a:cubicBezTo>
                      <a:pt x="0" y="17"/>
                      <a:pt x="1" y="19"/>
                      <a:pt x="2" y="18"/>
                    </a:cubicBezTo>
                    <a:cubicBezTo>
                      <a:pt x="10" y="13"/>
                      <a:pt x="18" y="8"/>
                      <a:pt x="26" y="2"/>
                    </a:cubicBezTo>
                    <a:cubicBezTo>
                      <a:pt x="27" y="2"/>
                      <a:pt x="26" y="0"/>
                      <a:pt x="24" y="0"/>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8" name="Freeform 22"/>
              <p:cNvSpPr>
                <a:spLocks/>
              </p:cNvSpPr>
              <p:nvPr/>
            </p:nvSpPr>
            <p:spPr bwMode="auto">
              <a:xfrm>
                <a:off x="3946744" y="4104243"/>
                <a:ext cx="50800" cy="53975"/>
              </a:xfrm>
              <a:custGeom>
                <a:avLst/>
                <a:gdLst>
                  <a:gd name="T0" fmla="*/ 17 w 20"/>
                  <a:gd name="T1" fmla="*/ 1 h 22"/>
                  <a:gd name="T2" fmla="*/ 1 w 20"/>
                  <a:gd name="T3" fmla="*/ 19 h 22"/>
                  <a:gd name="T4" fmla="*/ 2 w 20"/>
                  <a:gd name="T5" fmla="*/ 21 h 22"/>
                  <a:gd name="T6" fmla="*/ 19 w 20"/>
                  <a:gd name="T7" fmla="*/ 3 h 22"/>
                  <a:gd name="T8" fmla="*/ 17 w 20"/>
                  <a:gd name="T9" fmla="*/ 1 h 22"/>
                </a:gdLst>
                <a:ahLst/>
                <a:cxnLst>
                  <a:cxn ang="0">
                    <a:pos x="T0" y="T1"/>
                  </a:cxn>
                  <a:cxn ang="0">
                    <a:pos x="T2" y="T3"/>
                  </a:cxn>
                  <a:cxn ang="0">
                    <a:pos x="T4" y="T5"/>
                  </a:cxn>
                  <a:cxn ang="0">
                    <a:pos x="T6" y="T7"/>
                  </a:cxn>
                  <a:cxn ang="0">
                    <a:pos x="T8" y="T9"/>
                  </a:cxn>
                </a:cxnLst>
                <a:rect l="0" t="0" r="r" b="b"/>
                <a:pathLst>
                  <a:path w="20" h="22">
                    <a:moveTo>
                      <a:pt x="17" y="1"/>
                    </a:moveTo>
                    <a:cubicBezTo>
                      <a:pt x="12" y="7"/>
                      <a:pt x="6" y="13"/>
                      <a:pt x="1" y="19"/>
                    </a:cubicBezTo>
                    <a:cubicBezTo>
                      <a:pt x="0" y="20"/>
                      <a:pt x="1" y="22"/>
                      <a:pt x="2" y="21"/>
                    </a:cubicBezTo>
                    <a:cubicBezTo>
                      <a:pt x="8" y="15"/>
                      <a:pt x="13" y="9"/>
                      <a:pt x="19" y="3"/>
                    </a:cubicBezTo>
                    <a:cubicBezTo>
                      <a:pt x="20" y="2"/>
                      <a:pt x="18" y="0"/>
                      <a:pt x="17"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23"/>
              <p:cNvSpPr>
                <a:spLocks/>
              </p:cNvSpPr>
              <p:nvPr/>
            </p:nvSpPr>
            <p:spPr bwMode="auto">
              <a:xfrm>
                <a:off x="3988019" y="4110593"/>
                <a:ext cx="19050" cy="68262"/>
              </a:xfrm>
              <a:custGeom>
                <a:avLst/>
                <a:gdLst>
                  <a:gd name="T0" fmla="*/ 5 w 8"/>
                  <a:gd name="T1" fmla="*/ 1 h 27"/>
                  <a:gd name="T2" fmla="*/ 0 w 8"/>
                  <a:gd name="T3" fmla="*/ 25 h 27"/>
                  <a:gd name="T4" fmla="*/ 3 w 8"/>
                  <a:gd name="T5" fmla="*/ 26 h 27"/>
                  <a:gd name="T6" fmla="*/ 8 w 8"/>
                  <a:gd name="T7" fmla="*/ 2 h 27"/>
                  <a:gd name="T8" fmla="*/ 5 w 8"/>
                  <a:gd name="T9" fmla="*/ 1 h 27"/>
                </a:gdLst>
                <a:ahLst/>
                <a:cxnLst>
                  <a:cxn ang="0">
                    <a:pos x="T0" y="T1"/>
                  </a:cxn>
                  <a:cxn ang="0">
                    <a:pos x="T2" y="T3"/>
                  </a:cxn>
                  <a:cxn ang="0">
                    <a:pos x="T4" y="T5"/>
                  </a:cxn>
                  <a:cxn ang="0">
                    <a:pos x="T6" y="T7"/>
                  </a:cxn>
                  <a:cxn ang="0">
                    <a:pos x="T8" y="T9"/>
                  </a:cxn>
                </a:cxnLst>
                <a:rect l="0" t="0" r="r" b="b"/>
                <a:pathLst>
                  <a:path w="8" h="27">
                    <a:moveTo>
                      <a:pt x="5" y="1"/>
                    </a:moveTo>
                    <a:cubicBezTo>
                      <a:pt x="4" y="9"/>
                      <a:pt x="2" y="17"/>
                      <a:pt x="0" y="25"/>
                    </a:cubicBezTo>
                    <a:cubicBezTo>
                      <a:pt x="0" y="27"/>
                      <a:pt x="2" y="27"/>
                      <a:pt x="3" y="26"/>
                    </a:cubicBezTo>
                    <a:cubicBezTo>
                      <a:pt x="4" y="18"/>
                      <a:pt x="6" y="10"/>
                      <a:pt x="8" y="2"/>
                    </a:cubicBezTo>
                    <a:cubicBezTo>
                      <a:pt x="8" y="0"/>
                      <a:pt x="6" y="0"/>
                      <a:pt x="5" y="1"/>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0" name="Freeform 24"/>
              <p:cNvSpPr>
                <a:spLocks/>
              </p:cNvSpPr>
              <p:nvPr/>
            </p:nvSpPr>
            <p:spPr bwMode="auto">
              <a:xfrm>
                <a:off x="4010244" y="4105830"/>
                <a:ext cx="19050" cy="76200"/>
              </a:xfrm>
              <a:custGeom>
                <a:avLst/>
                <a:gdLst>
                  <a:gd name="T0" fmla="*/ 0 w 8"/>
                  <a:gd name="T1" fmla="*/ 2 h 30"/>
                  <a:gd name="T2" fmla="*/ 6 w 8"/>
                  <a:gd name="T3" fmla="*/ 28 h 30"/>
                  <a:gd name="T4" fmla="*/ 8 w 8"/>
                  <a:gd name="T5" fmla="*/ 27 h 30"/>
                  <a:gd name="T6" fmla="*/ 3 w 8"/>
                  <a:gd name="T7" fmla="*/ 1 h 30"/>
                  <a:gd name="T8" fmla="*/ 0 w 8"/>
                  <a:gd name="T9" fmla="*/ 2 h 30"/>
                </a:gdLst>
                <a:ahLst/>
                <a:cxnLst>
                  <a:cxn ang="0">
                    <a:pos x="T0" y="T1"/>
                  </a:cxn>
                  <a:cxn ang="0">
                    <a:pos x="T2" y="T3"/>
                  </a:cxn>
                  <a:cxn ang="0">
                    <a:pos x="T4" y="T5"/>
                  </a:cxn>
                  <a:cxn ang="0">
                    <a:pos x="T6" y="T7"/>
                  </a:cxn>
                  <a:cxn ang="0">
                    <a:pos x="T8" y="T9"/>
                  </a:cxn>
                </a:cxnLst>
                <a:rect l="0" t="0" r="r" b="b"/>
                <a:pathLst>
                  <a:path w="8" h="30">
                    <a:moveTo>
                      <a:pt x="0" y="2"/>
                    </a:moveTo>
                    <a:cubicBezTo>
                      <a:pt x="2" y="11"/>
                      <a:pt x="4" y="19"/>
                      <a:pt x="6" y="28"/>
                    </a:cubicBezTo>
                    <a:cubicBezTo>
                      <a:pt x="6" y="30"/>
                      <a:pt x="8" y="29"/>
                      <a:pt x="8" y="27"/>
                    </a:cubicBezTo>
                    <a:cubicBezTo>
                      <a:pt x="6" y="19"/>
                      <a:pt x="4" y="10"/>
                      <a:pt x="3" y="1"/>
                    </a:cubicBezTo>
                    <a:cubicBezTo>
                      <a:pt x="2" y="0"/>
                      <a:pt x="0" y="0"/>
                      <a:pt x="0" y="2"/>
                    </a:cubicBezTo>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1" name="Freeform 25"/>
              <p:cNvSpPr>
                <a:spLocks/>
              </p:cNvSpPr>
              <p:nvPr/>
            </p:nvSpPr>
            <p:spPr bwMode="auto">
              <a:xfrm>
                <a:off x="4062632" y="3966130"/>
                <a:ext cx="30162" cy="30162"/>
              </a:xfrm>
              <a:custGeom>
                <a:avLst/>
                <a:gdLst>
                  <a:gd name="T0" fmla="*/ 7 w 12"/>
                  <a:gd name="T1" fmla="*/ 11 h 12"/>
                  <a:gd name="T2" fmla="*/ 1 w 12"/>
                  <a:gd name="T3" fmla="*/ 7 h 12"/>
                  <a:gd name="T4" fmla="*/ 4 w 12"/>
                  <a:gd name="T5" fmla="*/ 0 h 12"/>
                  <a:gd name="T6" fmla="*/ 11 w 12"/>
                  <a:gd name="T7" fmla="*/ 4 h 12"/>
                  <a:gd name="T8" fmla="*/ 7 w 12"/>
                  <a:gd name="T9" fmla="*/ 11 h 12"/>
                </a:gdLst>
                <a:ahLst/>
                <a:cxnLst>
                  <a:cxn ang="0">
                    <a:pos x="T0" y="T1"/>
                  </a:cxn>
                  <a:cxn ang="0">
                    <a:pos x="T2" y="T3"/>
                  </a:cxn>
                  <a:cxn ang="0">
                    <a:pos x="T4" y="T5"/>
                  </a:cxn>
                  <a:cxn ang="0">
                    <a:pos x="T6" y="T7"/>
                  </a:cxn>
                  <a:cxn ang="0">
                    <a:pos x="T8" y="T9"/>
                  </a:cxn>
                </a:cxnLst>
                <a:rect l="0" t="0" r="r" b="b"/>
                <a:pathLst>
                  <a:path w="12" h="12">
                    <a:moveTo>
                      <a:pt x="7" y="11"/>
                    </a:moveTo>
                    <a:cubicBezTo>
                      <a:pt x="4" y="12"/>
                      <a:pt x="1" y="10"/>
                      <a:pt x="1" y="7"/>
                    </a:cubicBezTo>
                    <a:cubicBezTo>
                      <a:pt x="0" y="4"/>
                      <a:pt x="2" y="1"/>
                      <a:pt x="4" y="0"/>
                    </a:cubicBezTo>
                    <a:cubicBezTo>
                      <a:pt x="7" y="0"/>
                      <a:pt x="10" y="1"/>
                      <a:pt x="11" y="4"/>
                    </a:cubicBezTo>
                    <a:cubicBezTo>
                      <a:pt x="12" y="7"/>
                      <a:pt x="10" y="10"/>
                      <a:pt x="7" y="11"/>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26"/>
              <p:cNvSpPr>
                <a:spLocks/>
              </p:cNvSpPr>
              <p:nvPr/>
            </p:nvSpPr>
            <p:spPr bwMode="auto">
              <a:xfrm>
                <a:off x="4095969" y="4040743"/>
                <a:ext cx="31750" cy="30162"/>
              </a:xfrm>
              <a:custGeom>
                <a:avLst/>
                <a:gdLst>
                  <a:gd name="T0" fmla="*/ 8 w 13"/>
                  <a:gd name="T1" fmla="*/ 12 h 12"/>
                  <a:gd name="T2" fmla="*/ 12 w 13"/>
                  <a:gd name="T3" fmla="*/ 5 h 12"/>
                  <a:gd name="T4" fmla="*/ 5 w 13"/>
                  <a:gd name="T5" fmla="*/ 1 h 12"/>
                  <a:gd name="T6" fmla="*/ 1 w 13"/>
                  <a:gd name="T7" fmla="*/ 8 h 12"/>
                  <a:gd name="T8" fmla="*/ 8 w 13"/>
                  <a:gd name="T9" fmla="*/ 12 h 12"/>
                </a:gdLst>
                <a:ahLst/>
                <a:cxnLst>
                  <a:cxn ang="0">
                    <a:pos x="T0" y="T1"/>
                  </a:cxn>
                  <a:cxn ang="0">
                    <a:pos x="T2" y="T3"/>
                  </a:cxn>
                  <a:cxn ang="0">
                    <a:pos x="T4" y="T5"/>
                  </a:cxn>
                  <a:cxn ang="0">
                    <a:pos x="T6" y="T7"/>
                  </a:cxn>
                  <a:cxn ang="0">
                    <a:pos x="T8" y="T9"/>
                  </a:cxn>
                </a:cxnLst>
                <a:rect l="0" t="0" r="r" b="b"/>
                <a:pathLst>
                  <a:path w="13" h="12">
                    <a:moveTo>
                      <a:pt x="8" y="12"/>
                    </a:moveTo>
                    <a:cubicBezTo>
                      <a:pt x="11" y="11"/>
                      <a:pt x="13" y="8"/>
                      <a:pt x="12" y="5"/>
                    </a:cubicBezTo>
                    <a:cubicBezTo>
                      <a:pt x="11" y="2"/>
                      <a:pt x="8" y="0"/>
                      <a:pt x="5" y="1"/>
                    </a:cubicBezTo>
                    <a:cubicBezTo>
                      <a:pt x="2" y="2"/>
                      <a:pt x="0" y="5"/>
                      <a:pt x="1" y="8"/>
                    </a:cubicBezTo>
                    <a:cubicBezTo>
                      <a:pt x="2" y="11"/>
                      <a:pt x="5" y="12"/>
                      <a:pt x="8" y="12"/>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27"/>
              <p:cNvSpPr>
                <a:spLocks/>
              </p:cNvSpPr>
              <p:nvPr/>
            </p:nvSpPr>
            <p:spPr bwMode="auto">
              <a:xfrm>
                <a:off x="4088032" y="4096305"/>
                <a:ext cx="22225" cy="25400"/>
              </a:xfrm>
              <a:custGeom>
                <a:avLst/>
                <a:gdLst>
                  <a:gd name="T0" fmla="*/ 6 w 9"/>
                  <a:gd name="T1" fmla="*/ 10 h 10"/>
                  <a:gd name="T2" fmla="*/ 9 w 9"/>
                  <a:gd name="T3" fmla="*/ 4 h 10"/>
                  <a:gd name="T4" fmla="*/ 3 w 9"/>
                  <a:gd name="T5" fmla="*/ 1 h 10"/>
                  <a:gd name="T6" fmla="*/ 0 w 9"/>
                  <a:gd name="T7" fmla="*/ 7 h 10"/>
                  <a:gd name="T8" fmla="*/ 6 w 9"/>
                  <a:gd name="T9" fmla="*/ 10 h 10"/>
                </a:gdLst>
                <a:ahLst/>
                <a:cxnLst>
                  <a:cxn ang="0">
                    <a:pos x="T0" y="T1"/>
                  </a:cxn>
                  <a:cxn ang="0">
                    <a:pos x="T2" y="T3"/>
                  </a:cxn>
                  <a:cxn ang="0">
                    <a:pos x="T4" y="T5"/>
                  </a:cxn>
                  <a:cxn ang="0">
                    <a:pos x="T6" y="T7"/>
                  </a:cxn>
                  <a:cxn ang="0">
                    <a:pos x="T8" y="T9"/>
                  </a:cxn>
                </a:cxnLst>
                <a:rect l="0" t="0" r="r" b="b"/>
                <a:pathLst>
                  <a:path w="9" h="10">
                    <a:moveTo>
                      <a:pt x="6" y="10"/>
                    </a:moveTo>
                    <a:cubicBezTo>
                      <a:pt x="8" y="9"/>
                      <a:pt x="9" y="7"/>
                      <a:pt x="9" y="4"/>
                    </a:cubicBezTo>
                    <a:cubicBezTo>
                      <a:pt x="8" y="2"/>
                      <a:pt x="6" y="0"/>
                      <a:pt x="3" y="1"/>
                    </a:cubicBezTo>
                    <a:cubicBezTo>
                      <a:pt x="1" y="2"/>
                      <a:pt x="0" y="4"/>
                      <a:pt x="0" y="7"/>
                    </a:cubicBezTo>
                    <a:cubicBezTo>
                      <a:pt x="1" y="9"/>
                      <a:pt x="3" y="10"/>
                      <a:pt x="6" y="10"/>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28"/>
              <p:cNvSpPr>
                <a:spLocks/>
              </p:cNvSpPr>
              <p:nvPr/>
            </p:nvSpPr>
            <p:spPr bwMode="auto">
              <a:xfrm>
                <a:off x="4080094" y="4134405"/>
                <a:ext cx="25400" cy="23812"/>
              </a:xfrm>
              <a:custGeom>
                <a:avLst/>
                <a:gdLst>
                  <a:gd name="T0" fmla="*/ 6 w 10"/>
                  <a:gd name="T1" fmla="*/ 9 h 10"/>
                  <a:gd name="T2" fmla="*/ 10 w 10"/>
                  <a:gd name="T3" fmla="*/ 4 h 10"/>
                  <a:gd name="T4" fmla="*/ 4 w 10"/>
                  <a:gd name="T5" fmla="*/ 1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9"/>
                      <a:pt x="10" y="6"/>
                      <a:pt x="10" y="4"/>
                    </a:cubicBezTo>
                    <a:cubicBezTo>
                      <a:pt x="9" y="2"/>
                      <a:pt x="7" y="0"/>
                      <a:pt x="4" y="1"/>
                    </a:cubicBezTo>
                    <a:cubicBezTo>
                      <a:pt x="2" y="2"/>
                      <a:pt x="0" y="4"/>
                      <a:pt x="1" y="6"/>
                    </a:cubicBezTo>
                    <a:cubicBezTo>
                      <a:pt x="2" y="9"/>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29"/>
              <p:cNvSpPr>
                <a:spLocks/>
              </p:cNvSpPr>
              <p:nvPr/>
            </p:nvSpPr>
            <p:spPr bwMode="auto">
              <a:xfrm>
                <a:off x="4040407" y="4169330"/>
                <a:ext cx="22225"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7"/>
                      <a:pt x="9" y="5"/>
                      <a:pt x="8" y="3"/>
                    </a:cubicBezTo>
                    <a:cubicBezTo>
                      <a:pt x="8" y="1"/>
                      <a:pt x="5" y="0"/>
                      <a:pt x="3" y="0"/>
                    </a:cubicBezTo>
                    <a:cubicBezTo>
                      <a:pt x="1" y="1"/>
                      <a:pt x="0" y="3"/>
                      <a:pt x="0" y="5"/>
                    </a:cubicBezTo>
                    <a:cubicBezTo>
                      <a:pt x="1" y="7"/>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6" name="Freeform 30"/>
              <p:cNvSpPr>
                <a:spLocks/>
              </p:cNvSpPr>
              <p:nvPr/>
            </p:nvSpPr>
            <p:spPr bwMode="auto">
              <a:xfrm>
                <a:off x="4011832" y="4166155"/>
                <a:ext cx="25400" cy="25400"/>
              </a:xfrm>
              <a:custGeom>
                <a:avLst/>
                <a:gdLst>
                  <a:gd name="T0" fmla="*/ 6 w 10"/>
                  <a:gd name="T1" fmla="*/ 9 h 10"/>
                  <a:gd name="T2" fmla="*/ 10 w 10"/>
                  <a:gd name="T3" fmla="*/ 3 h 10"/>
                  <a:gd name="T4" fmla="*/ 4 w 10"/>
                  <a:gd name="T5" fmla="*/ 0 h 10"/>
                  <a:gd name="T6" fmla="*/ 1 w 10"/>
                  <a:gd name="T7" fmla="*/ 6 h 10"/>
                  <a:gd name="T8" fmla="*/ 6 w 10"/>
                  <a:gd name="T9" fmla="*/ 9 h 10"/>
                </a:gdLst>
                <a:ahLst/>
                <a:cxnLst>
                  <a:cxn ang="0">
                    <a:pos x="T0" y="T1"/>
                  </a:cxn>
                  <a:cxn ang="0">
                    <a:pos x="T2" y="T3"/>
                  </a:cxn>
                  <a:cxn ang="0">
                    <a:pos x="T4" y="T5"/>
                  </a:cxn>
                  <a:cxn ang="0">
                    <a:pos x="T6" y="T7"/>
                  </a:cxn>
                  <a:cxn ang="0">
                    <a:pos x="T8" y="T9"/>
                  </a:cxn>
                </a:cxnLst>
                <a:rect l="0" t="0" r="r" b="b"/>
                <a:pathLst>
                  <a:path w="10" h="10">
                    <a:moveTo>
                      <a:pt x="6" y="9"/>
                    </a:moveTo>
                    <a:cubicBezTo>
                      <a:pt x="9" y="8"/>
                      <a:pt x="10" y="6"/>
                      <a:pt x="10" y="3"/>
                    </a:cubicBezTo>
                    <a:cubicBezTo>
                      <a:pt x="9" y="1"/>
                      <a:pt x="6" y="0"/>
                      <a:pt x="4" y="0"/>
                    </a:cubicBezTo>
                    <a:cubicBezTo>
                      <a:pt x="2" y="1"/>
                      <a:pt x="0" y="3"/>
                      <a:pt x="1" y="6"/>
                    </a:cubicBezTo>
                    <a:cubicBezTo>
                      <a:pt x="1" y="8"/>
                      <a:pt x="4"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31"/>
              <p:cNvSpPr>
                <a:spLocks/>
              </p:cNvSpPr>
              <p:nvPr/>
            </p:nvSpPr>
            <p:spPr bwMode="auto">
              <a:xfrm>
                <a:off x="3980082" y="4164568"/>
                <a:ext cx="22225" cy="22225"/>
              </a:xfrm>
              <a:custGeom>
                <a:avLst/>
                <a:gdLst>
                  <a:gd name="T0" fmla="*/ 6 w 9"/>
                  <a:gd name="T1" fmla="*/ 8 h 9"/>
                  <a:gd name="T2" fmla="*/ 8 w 9"/>
                  <a:gd name="T3" fmla="*/ 3 h 9"/>
                  <a:gd name="T4" fmla="*/ 4 w 9"/>
                  <a:gd name="T5" fmla="*/ 1 h 9"/>
                  <a:gd name="T6" fmla="*/ 1 w 9"/>
                  <a:gd name="T7" fmla="*/ 5 h 9"/>
                  <a:gd name="T8" fmla="*/ 6 w 9"/>
                  <a:gd name="T9" fmla="*/ 8 h 9"/>
                </a:gdLst>
                <a:ahLst/>
                <a:cxnLst>
                  <a:cxn ang="0">
                    <a:pos x="T0" y="T1"/>
                  </a:cxn>
                  <a:cxn ang="0">
                    <a:pos x="T2" y="T3"/>
                  </a:cxn>
                  <a:cxn ang="0">
                    <a:pos x="T4" y="T5"/>
                  </a:cxn>
                  <a:cxn ang="0">
                    <a:pos x="T6" y="T7"/>
                  </a:cxn>
                  <a:cxn ang="0">
                    <a:pos x="T8" y="T9"/>
                  </a:cxn>
                </a:cxnLst>
                <a:rect l="0" t="0" r="r" b="b"/>
                <a:pathLst>
                  <a:path w="9" h="9">
                    <a:moveTo>
                      <a:pt x="6" y="8"/>
                    </a:moveTo>
                    <a:cubicBezTo>
                      <a:pt x="8" y="8"/>
                      <a:pt x="9" y="5"/>
                      <a:pt x="8" y="3"/>
                    </a:cubicBezTo>
                    <a:cubicBezTo>
                      <a:pt x="8" y="1"/>
                      <a:pt x="6" y="0"/>
                      <a:pt x="4" y="1"/>
                    </a:cubicBezTo>
                    <a:cubicBezTo>
                      <a:pt x="2" y="1"/>
                      <a:pt x="0" y="3"/>
                      <a:pt x="1" y="5"/>
                    </a:cubicBezTo>
                    <a:cubicBezTo>
                      <a:pt x="1" y="7"/>
                      <a:pt x="4" y="9"/>
                      <a:pt x="6"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32"/>
              <p:cNvSpPr>
                <a:spLocks/>
              </p:cNvSpPr>
              <p:nvPr/>
            </p:nvSpPr>
            <p:spPr bwMode="auto">
              <a:xfrm>
                <a:off x="3938807" y="4140755"/>
                <a:ext cx="23812" cy="25400"/>
              </a:xfrm>
              <a:custGeom>
                <a:avLst/>
                <a:gdLst>
                  <a:gd name="T0" fmla="*/ 6 w 9"/>
                  <a:gd name="T1" fmla="*/ 9 h 10"/>
                  <a:gd name="T2" fmla="*/ 9 w 9"/>
                  <a:gd name="T3" fmla="*/ 4 h 10"/>
                  <a:gd name="T4" fmla="*/ 3 w 9"/>
                  <a:gd name="T5" fmla="*/ 1 h 10"/>
                  <a:gd name="T6" fmla="*/ 0 w 9"/>
                  <a:gd name="T7" fmla="*/ 6 h 10"/>
                  <a:gd name="T8" fmla="*/ 6 w 9"/>
                  <a:gd name="T9" fmla="*/ 9 h 10"/>
                </a:gdLst>
                <a:ahLst/>
                <a:cxnLst>
                  <a:cxn ang="0">
                    <a:pos x="T0" y="T1"/>
                  </a:cxn>
                  <a:cxn ang="0">
                    <a:pos x="T2" y="T3"/>
                  </a:cxn>
                  <a:cxn ang="0">
                    <a:pos x="T4" y="T5"/>
                  </a:cxn>
                  <a:cxn ang="0">
                    <a:pos x="T6" y="T7"/>
                  </a:cxn>
                  <a:cxn ang="0">
                    <a:pos x="T8" y="T9"/>
                  </a:cxn>
                </a:cxnLst>
                <a:rect l="0" t="0" r="r" b="b"/>
                <a:pathLst>
                  <a:path w="9" h="10">
                    <a:moveTo>
                      <a:pt x="6" y="9"/>
                    </a:moveTo>
                    <a:cubicBezTo>
                      <a:pt x="8" y="9"/>
                      <a:pt x="9" y="6"/>
                      <a:pt x="9" y="4"/>
                    </a:cubicBezTo>
                    <a:cubicBezTo>
                      <a:pt x="8" y="1"/>
                      <a:pt x="6" y="0"/>
                      <a:pt x="3" y="1"/>
                    </a:cubicBezTo>
                    <a:cubicBezTo>
                      <a:pt x="1" y="1"/>
                      <a:pt x="0" y="4"/>
                      <a:pt x="0" y="6"/>
                    </a:cubicBezTo>
                    <a:cubicBezTo>
                      <a:pt x="1" y="9"/>
                      <a:pt x="3" y="10"/>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33"/>
              <p:cNvSpPr>
                <a:spLocks/>
              </p:cNvSpPr>
              <p:nvPr/>
            </p:nvSpPr>
            <p:spPr bwMode="auto">
              <a:xfrm>
                <a:off x="3916582" y="4131230"/>
                <a:ext cx="15875" cy="17462"/>
              </a:xfrm>
              <a:custGeom>
                <a:avLst/>
                <a:gdLst>
                  <a:gd name="T0" fmla="*/ 4 w 6"/>
                  <a:gd name="T1" fmla="*/ 6 h 7"/>
                  <a:gd name="T2" fmla="*/ 6 w 6"/>
                  <a:gd name="T3" fmla="*/ 2 h 7"/>
                  <a:gd name="T4" fmla="*/ 2 w 6"/>
                  <a:gd name="T5" fmla="*/ 0 h 7"/>
                  <a:gd name="T6" fmla="*/ 0 w 6"/>
                  <a:gd name="T7" fmla="*/ 4 h 7"/>
                  <a:gd name="T8" fmla="*/ 4 w 6"/>
                  <a:gd name="T9" fmla="*/ 6 h 7"/>
                </a:gdLst>
                <a:ahLst/>
                <a:cxnLst>
                  <a:cxn ang="0">
                    <a:pos x="T0" y="T1"/>
                  </a:cxn>
                  <a:cxn ang="0">
                    <a:pos x="T2" y="T3"/>
                  </a:cxn>
                  <a:cxn ang="0">
                    <a:pos x="T4" y="T5"/>
                  </a:cxn>
                  <a:cxn ang="0">
                    <a:pos x="T6" y="T7"/>
                  </a:cxn>
                  <a:cxn ang="0">
                    <a:pos x="T8" y="T9"/>
                  </a:cxn>
                </a:cxnLst>
                <a:rect l="0" t="0" r="r" b="b"/>
                <a:pathLst>
                  <a:path w="6" h="7">
                    <a:moveTo>
                      <a:pt x="4" y="6"/>
                    </a:moveTo>
                    <a:cubicBezTo>
                      <a:pt x="5" y="6"/>
                      <a:pt x="6" y="4"/>
                      <a:pt x="6" y="2"/>
                    </a:cubicBezTo>
                    <a:cubicBezTo>
                      <a:pt x="5" y="1"/>
                      <a:pt x="4" y="0"/>
                      <a:pt x="2" y="0"/>
                    </a:cubicBezTo>
                    <a:cubicBezTo>
                      <a:pt x="0" y="1"/>
                      <a:pt x="0" y="2"/>
                      <a:pt x="0" y="4"/>
                    </a:cubicBezTo>
                    <a:cubicBezTo>
                      <a:pt x="0"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34"/>
              <p:cNvSpPr>
                <a:spLocks/>
              </p:cNvSpPr>
              <p:nvPr/>
            </p:nvSpPr>
            <p:spPr bwMode="auto">
              <a:xfrm>
                <a:off x="3897532" y="4101068"/>
                <a:ext cx="17462" cy="17462"/>
              </a:xfrm>
              <a:custGeom>
                <a:avLst/>
                <a:gdLst>
                  <a:gd name="T0" fmla="*/ 5 w 7"/>
                  <a:gd name="T1" fmla="*/ 6 h 7"/>
                  <a:gd name="T2" fmla="*/ 7 w 7"/>
                  <a:gd name="T3" fmla="*/ 2 h 7"/>
                  <a:gd name="T4" fmla="*/ 3 w 7"/>
                  <a:gd name="T5" fmla="*/ 0 h 7"/>
                  <a:gd name="T6" fmla="*/ 1 w 7"/>
                  <a:gd name="T7" fmla="*/ 4 h 7"/>
                  <a:gd name="T8" fmla="*/ 5 w 7"/>
                  <a:gd name="T9" fmla="*/ 6 h 7"/>
                </a:gdLst>
                <a:ahLst/>
                <a:cxnLst>
                  <a:cxn ang="0">
                    <a:pos x="T0" y="T1"/>
                  </a:cxn>
                  <a:cxn ang="0">
                    <a:pos x="T2" y="T3"/>
                  </a:cxn>
                  <a:cxn ang="0">
                    <a:pos x="T4" y="T5"/>
                  </a:cxn>
                  <a:cxn ang="0">
                    <a:pos x="T6" y="T7"/>
                  </a:cxn>
                  <a:cxn ang="0">
                    <a:pos x="T8" y="T9"/>
                  </a:cxn>
                </a:cxnLst>
                <a:rect l="0" t="0" r="r" b="b"/>
                <a:pathLst>
                  <a:path w="7" h="7">
                    <a:moveTo>
                      <a:pt x="5" y="6"/>
                    </a:moveTo>
                    <a:cubicBezTo>
                      <a:pt x="6" y="6"/>
                      <a:pt x="7" y="4"/>
                      <a:pt x="7" y="2"/>
                    </a:cubicBezTo>
                    <a:cubicBezTo>
                      <a:pt x="6" y="1"/>
                      <a:pt x="5" y="0"/>
                      <a:pt x="3" y="0"/>
                    </a:cubicBezTo>
                    <a:cubicBezTo>
                      <a:pt x="1" y="1"/>
                      <a:pt x="0" y="2"/>
                      <a:pt x="1" y="4"/>
                    </a:cubicBezTo>
                    <a:cubicBezTo>
                      <a:pt x="1" y="6"/>
                      <a:pt x="3" y="7"/>
                      <a:pt x="5"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35"/>
              <p:cNvSpPr>
                <a:spLocks/>
              </p:cNvSpPr>
              <p:nvPr/>
            </p:nvSpPr>
            <p:spPr bwMode="auto">
              <a:xfrm>
                <a:off x="3903882" y="4032805"/>
                <a:ext cx="23812" cy="22225"/>
              </a:xfrm>
              <a:custGeom>
                <a:avLst/>
                <a:gdLst>
                  <a:gd name="T0" fmla="*/ 5 w 9"/>
                  <a:gd name="T1" fmla="*/ 8 h 9"/>
                  <a:gd name="T2" fmla="*/ 8 w 9"/>
                  <a:gd name="T3" fmla="*/ 3 h 9"/>
                  <a:gd name="T4" fmla="*/ 3 w 9"/>
                  <a:gd name="T5" fmla="*/ 0 h 9"/>
                  <a:gd name="T6" fmla="*/ 0 w 9"/>
                  <a:gd name="T7" fmla="*/ 5 h 9"/>
                  <a:gd name="T8" fmla="*/ 5 w 9"/>
                  <a:gd name="T9" fmla="*/ 8 h 9"/>
                </a:gdLst>
                <a:ahLst/>
                <a:cxnLst>
                  <a:cxn ang="0">
                    <a:pos x="T0" y="T1"/>
                  </a:cxn>
                  <a:cxn ang="0">
                    <a:pos x="T2" y="T3"/>
                  </a:cxn>
                  <a:cxn ang="0">
                    <a:pos x="T4" y="T5"/>
                  </a:cxn>
                  <a:cxn ang="0">
                    <a:pos x="T6" y="T7"/>
                  </a:cxn>
                  <a:cxn ang="0">
                    <a:pos x="T8" y="T9"/>
                  </a:cxn>
                </a:cxnLst>
                <a:rect l="0" t="0" r="r" b="b"/>
                <a:pathLst>
                  <a:path w="9" h="9">
                    <a:moveTo>
                      <a:pt x="5" y="8"/>
                    </a:moveTo>
                    <a:cubicBezTo>
                      <a:pt x="8" y="8"/>
                      <a:pt x="9" y="5"/>
                      <a:pt x="8" y="3"/>
                    </a:cubicBezTo>
                    <a:cubicBezTo>
                      <a:pt x="8" y="1"/>
                      <a:pt x="5" y="0"/>
                      <a:pt x="3" y="0"/>
                    </a:cubicBezTo>
                    <a:cubicBezTo>
                      <a:pt x="1" y="1"/>
                      <a:pt x="0" y="3"/>
                      <a:pt x="0" y="5"/>
                    </a:cubicBezTo>
                    <a:cubicBezTo>
                      <a:pt x="1" y="8"/>
                      <a:pt x="3" y="9"/>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36"/>
              <p:cNvSpPr>
                <a:spLocks/>
              </p:cNvSpPr>
              <p:nvPr/>
            </p:nvSpPr>
            <p:spPr bwMode="auto">
              <a:xfrm>
                <a:off x="3927694" y="4002643"/>
                <a:ext cx="22225" cy="20637"/>
              </a:xfrm>
              <a:custGeom>
                <a:avLst/>
                <a:gdLst>
                  <a:gd name="T0" fmla="*/ 5 w 9"/>
                  <a:gd name="T1" fmla="*/ 8 h 8"/>
                  <a:gd name="T2" fmla="*/ 8 w 9"/>
                  <a:gd name="T3" fmla="*/ 3 h 8"/>
                  <a:gd name="T4" fmla="*/ 3 w 9"/>
                  <a:gd name="T5" fmla="*/ 0 h 8"/>
                  <a:gd name="T6" fmla="*/ 1 w 9"/>
                  <a:gd name="T7" fmla="*/ 5 h 8"/>
                  <a:gd name="T8" fmla="*/ 5 w 9"/>
                  <a:gd name="T9" fmla="*/ 8 h 8"/>
                </a:gdLst>
                <a:ahLst/>
                <a:cxnLst>
                  <a:cxn ang="0">
                    <a:pos x="T0" y="T1"/>
                  </a:cxn>
                  <a:cxn ang="0">
                    <a:pos x="T2" y="T3"/>
                  </a:cxn>
                  <a:cxn ang="0">
                    <a:pos x="T4" y="T5"/>
                  </a:cxn>
                  <a:cxn ang="0">
                    <a:pos x="T6" y="T7"/>
                  </a:cxn>
                  <a:cxn ang="0">
                    <a:pos x="T8" y="T9"/>
                  </a:cxn>
                </a:cxnLst>
                <a:rect l="0" t="0" r="r" b="b"/>
                <a:pathLst>
                  <a:path w="9" h="8">
                    <a:moveTo>
                      <a:pt x="5" y="8"/>
                    </a:moveTo>
                    <a:cubicBezTo>
                      <a:pt x="7" y="7"/>
                      <a:pt x="9" y="5"/>
                      <a:pt x="8" y="3"/>
                    </a:cubicBezTo>
                    <a:cubicBezTo>
                      <a:pt x="8" y="1"/>
                      <a:pt x="5" y="0"/>
                      <a:pt x="3" y="0"/>
                    </a:cubicBezTo>
                    <a:cubicBezTo>
                      <a:pt x="1" y="1"/>
                      <a:pt x="0" y="3"/>
                      <a:pt x="1" y="5"/>
                    </a:cubicBezTo>
                    <a:cubicBezTo>
                      <a:pt x="1" y="7"/>
                      <a:pt x="3" y="8"/>
                      <a:pt x="5" y="8"/>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37"/>
              <p:cNvSpPr>
                <a:spLocks/>
              </p:cNvSpPr>
              <p:nvPr/>
            </p:nvSpPr>
            <p:spPr bwMode="auto">
              <a:xfrm>
                <a:off x="3967382" y="3970893"/>
                <a:ext cx="17462" cy="17462"/>
              </a:xfrm>
              <a:custGeom>
                <a:avLst/>
                <a:gdLst>
                  <a:gd name="T0" fmla="*/ 4 w 7"/>
                  <a:gd name="T1" fmla="*/ 6 h 7"/>
                  <a:gd name="T2" fmla="*/ 6 w 7"/>
                  <a:gd name="T3" fmla="*/ 2 h 7"/>
                  <a:gd name="T4" fmla="*/ 2 w 7"/>
                  <a:gd name="T5" fmla="*/ 0 h 7"/>
                  <a:gd name="T6" fmla="*/ 0 w 7"/>
                  <a:gd name="T7" fmla="*/ 4 h 7"/>
                  <a:gd name="T8" fmla="*/ 4 w 7"/>
                  <a:gd name="T9" fmla="*/ 6 h 7"/>
                </a:gdLst>
                <a:ahLst/>
                <a:cxnLst>
                  <a:cxn ang="0">
                    <a:pos x="T0" y="T1"/>
                  </a:cxn>
                  <a:cxn ang="0">
                    <a:pos x="T2" y="T3"/>
                  </a:cxn>
                  <a:cxn ang="0">
                    <a:pos x="T4" y="T5"/>
                  </a:cxn>
                  <a:cxn ang="0">
                    <a:pos x="T6" y="T7"/>
                  </a:cxn>
                  <a:cxn ang="0">
                    <a:pos x="T8" y="T9"/>
                  </a:cxn>
                </a:cxnLst>
                <a:rect l="0" t="0" r="r" b="b"/>
                <a:pathLst>
                  <a:path w="7" h="7">
                    <a:moveTo>
                      <a:pt x="4" y="6"/>
                    </a:moveTo>
                    <a:cubicBezTo>
                      <a:pt x="6" y="6"/>
                      <a:pt x="7" y="4"/>
                      <a:pt x="6" y="2"/>
                    </a:cubicBezTo>
                    <a:cubicBezTo>
                      <a:pt x="6" y="1"/>
                      <a:pt x="4" y="0"/>
                      <a:pt x="2" y="0"/>
                    </a:cubicBezTo>
                    <a:cubicBezTo>
                      <a:pt x="1" y="1"/>
                      <a:pt x="0" y="2"/>
                      <a:pt x="0" y="4"/>
                    </a:cubicBezTo>
                    <a:cubicBezTo>
                      <a:pt x="1" y="6"/>
                      <a:pt x="2" y="7"/>
                      <a:pt x="4" y="6"/>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38"/>
              <p:cNvSpPr>
                <a:spLocks/>
              </p:cNvSpPr>
              <p:nvPr/>
            </p:nvSpPr>
            <p:spPr bwMode="auto">
              <a:xfrm>
                <a:off x="4015007" y="3953430"/>
                <a:ext cx="22225" cy="22225"/>
              </a:xfrm>
              <a:custGeom>
                <a:avLst/>
                <a:gdLst>
                  <a:gd name="T0" fmla="*/ 6 w 9"/>
                  <a:gd name="T1" fmla="*/ 9 h 9"/>
                  <a:gd name="T2" fmla="*/ 9 w 9"/>
                  <a:gd name="T3" fmla="*/ 3 h 9"/>
                  <a:gd name="T4" fmla="*/ 3 w 9"/>
                  <a:gd name="T5" fmla="*/ 0 h 9"/>
                  <a:gd name="T6" fmla="*/ 0 w 9"/>
                  <a:gd name="T7" fmla="*/ 6 h 9"/>
                  <a:gd name="T8" fmla="*/ 6 w 9"/>
                  <a:gd name="T9" fmla="*/ 9 h 9"/>
                </a:gdLst>
                <a:ahLst/>
                <a:cxnLst>
                  <a:cxn ang="0">
                    <a:pos x="T0" y="T1"/>
                  </a:cxn>
                  <a:cxn ang="0">
                    <a:pos x="T2" y="T3"/>
                  </a:cxn>
                  <a:cxn ang="0">
                    <a:pos x="T4" y="T5"/>
                  </a:cxn>
                  <a:cxn ang="0">
                    <a:pos x="T6" y="T7"/>
                  </a:cxn>
                  <a:cxn ang="0">
                    <a:pos x="T8" y="T9"/>
                  </a:cxn>
                </a:cxnLst>
                <a:rect l="0" t="0" r="r" b="b"/>
                <a:pathLst>
                  <a:path w="9" h="9">
                    <a:moveTo>
                      <a:pt x="6" y="9"/>
                    </a:moveTo>
                    <a:cubicBezTo>
                      <a:pt x="8" y="8"/>
                      <a:pt x="9" y="6"/>
                      <a:pt x="9" y="3"/>
                    </a:cubicBezTo>
                    <a:cubicBezTo>
                      <a:pt x="8" y="1"/>
                      <a:pt x="6" y="0"/>
                      <a:pt x="3" y="0"/>
                    </a:cubicBezTo>
                    <a:cubicBezTo>
                      <a:pt x="1" y="1"/>
                      <a:pt x="0" y="3"/>
                      <a:pt x="0" y="6"/>
                    </a:cubicBezTo>
                    <a:cubicBezTo>
                      <a:pt x="1" y="8"/>
                      <a:pt x="3" y="9"/>
                      <a:pt x="6" y="9"/>
                    </a:cubicBezTo>
                    <a:close/>
                  </a:path>
                </a:pathLst>
              </a:custGeom>
              <a:solidFill>
                <a:srgbClr val="E46A7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39"/>
              <p:cNvSpPr>
                <a:spLocks/>
              </p:cNvSpPr>
              <p:nvPr/>
            </p:nvSpPr>
            <p:spPr bwMode="auto">
              <a:xfrm>
                <a:off x="3994369" y="4080430"/>
                <a:ext cx="11112" cy="4762"/>
              </a:xfrm>
              <a:custGeom>
                <a:avLst/>
                <a:gdLst>
                  <a:gd name="T0" fmla="*/ 4 w 4"/>
                  <a:gd name="T1" fmla="*/ 0 h 2"/>
                  <a:gd name="T2" fmla="*/ 0 w 4"/>
                  <a:gd name="T3" fmla="*/ 2 h 2"/>
                  <a:gd name="T4" fmla="*/ 3 w 4"/>
                  <a:gd name="T5" fmla="*/ 2 h 2"/>
                  <a:gd name="T6" fmla="*/ 4 w 4"/>
                  <a:gd name="T7" fmla="*/ 2 h 2"/>
                  <a:gd name="T8" fmla="*/ 4 w 4"/>
                  <a:gd name="T9" fmla="*/ 1 h 2"/>
                  <a:gd name="T10" fmla="*/ 4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4" y="0"/>
                    </a:moveTo>
                    <a:cubicBezTo>
                      <a:pt x="3" y="1"/>
                      <a:pt x="2" y="1"/>
                      <a:pt x="0" y="2"/>
                    </a:cubicBezTo>
                    <a:cubicBezTo>
                      <a:pt x="1" y="2"/>
                      <a:pt x="2" y="2"/>
                      <a:pt x="3" y="2"/>
                    </a:cubicBezTo>
                    <a:cubicBezTo>
                      <a:pt x="3" y="2"/>
                      <a:pt x="3" y="2"/>
                      <a:pt x="4" y="2"/>
                    </a:cubicBezTo>
                    <a:cubicBezTo>
                      <a:pt x="4" y="2"/>
                      <a:pt x="4" y="1"/>
                      <a:pt x="4" y="1"/>
                    </a:cubicBezTo>
                    <a:cubicBezTo>
                      <a:pt x="4" y="0"/>
                      <a:pt x="4" y="0"/>
                      <a:pt x="4" y="0"/>
                    </a:cubicBezTo>
                  </a:path>
                </a:pathLst>
              </a:custGeom>
              <a:solidFill>
                <a:srgbClr val="E5E5E5"/>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6" name="Freeform 40"/>
              <p:cNvSpPr>
                <a:spLocks/>
              </p:cNvSpPr>
              <p:nvPr/>
            </p:nvSpPr>
            <p:spPr bwMode="auto">
              <a:xfrm>
                <a:off x="4005482" y="4083605"/>
                <a:ext cx="0" cy="158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1"/>
                      <a:pt x="0" y="1"/>
                    </a:cubicBezTo>
                    <a:cubicBezTo>
                      <a:pt x="0" y="1"/>
                      <a:pt x="0" y="1"/>
                      <a:pt x="0" y="1"/>
                    </a:cubicBezTo>
                    <a:cubicBezTo>
                      <a:pt x="0" y="1"/>
                      <a:pt x="0" y="0"/>
                      <a:pt x="0" y="0"/>
                    </a:cubicBezTo>
                    <a:cubicBezTo>
                      <a:pt x="0" y="0"/>
                      <a:pt x="0" y="0"/>
                      <a:pt x="0" y="0"/>
                    </a:cubicBezTo>
                  </a:path>
                </a:pathLst>
              </a:custGeom>
              <a:solidFill>
                <a:srgbClr val="DFD5D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7" name="Freeform 41"/>
              <p:cNvSpPr>
                <a:spLocks/>
              </p:cNvSpPr>
              <p:nvPr/>
            </p:nvSpPr>
            <p:spPr bwMode="auto">
              <a:xfrm>
                <a:off x="3994369" y="4085193"/>
                <a:ext cx="11112" cy="0"/>
              </a:xfrm>
              <a:custGeom>
                <a:avLst/>
                <a:gdLst>
                  <a:gd name="T0" fmla="*/ 3 w 4"/>
                  <a:gd name="T1" fmla="*/ 0 w 4"/>
                  <a:gd name="T2" fmla="*/ 0 w 4"/>
                  <a:gd name="T3" fmla="*/ 4 w 4"/>
                  <a:gd name="T4" fmla="*/ 4 w 4"/>
                  <a:gd name="T5" fmla="*/ 4 w 4"/>
                  <a:gd name="T6" fmla="*/ 4 w 4"/>
                  <a:gd name="T7" fmla="*/ 3 w 4"/>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4">
                    <a:moveTo>
                      <a:pt x="3" y="0"/>
                    </a:moveTo>
                    <a:cubicBezTo>
                      <a:pt x="2" y="0"/>
                      <a:pt x="1" y="0"/>
                      <a:pt x="0" y="0"/>
                    </a:cubicBezTo>
                    <a:cubicBezTo>
                      <a:pt x="0" y="0"/>
                      <a:pt x="0" y="0"/>
                      <a:pt x="0" y="0"/>
                    </a:cubicBezTo>
                    <a:cubicBezTo>
                      <a:pt x="1" y="0"/>
                      <a:pt x="3" y="0"/>
                      <a:pt x="4" y="0"/>
                    </a:cubicBezTo>
                    <a:cubicBezTo>
                      <a:pt x="4" y="0"/>
                      <a:pt x="4" y="0"/>
                      <a:pt x="4" y="0"/>
                    </a:cubicBezTo>
                    <a:cubicBezTo>
                      <a:pt x="4" y="0"/>
                      <a:pt x="4" y="0"/>
                      <a:pt x="4" y="0"/>
                    </a:cubicBezTo>
                    <a:cubicBezTo>
                      <a:pt x="4" y="0"/>
                      <a:pt x="4" y="0"/>
                      <a:pt x="4" y="0"/>
                    </a:cubicBezTo>
                    <a:cubicBezTo>
                      <a:pt x="3" y="0"/>
                      <a:pt x="3" y="0"/>
                      <a:pt x="3" y="0"/>
                    </a:cubicBezTo>
                  </a:path>
                </a:pathLst>
              </a:custGeom>
              <a:solidFill>
                <a:srgbClr val="E0D7D6"/>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pic>
            <p:nvPicPr>
              <p:cNvPr id="88" name="Picture 4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1507" y="4037568"/>
                <a:ext cx="106362" cy="106362"/>
              </a:xfrm>
              <a:prstGeom prst="rect">
                <a:avLst/>
              </a:prstGeom>
              <a:noFill/>
              <a:ln w="9525">
                <a:solidFill>
                  <a:srgbClr val="F59BBC"/>
                </a:solidFill>
                <a:miter lim="800000"/>
                <a:headEnd/>
                <a:tailEnd/>
              </a:ln>
              <a:extLst>
                <a:ext uri="{909E8E84-426E-40DD-AFC4-6F175D3DCCD1}">
                  <a14:hiddenFill xmlns:a14="http://schemas.microsoft.com/office/drawing/2010/main">
                    <a:solidFill>
                      <a:srgbClr val="FFFFFF"/>
                    </a:solidFill>
                  </a14:hiddenFill>
                </a:ext>
              </a:extLst>
            </p:spPr>
          </p:pic>
          <p:sp>
            <p:nvSpPr>
              <p:cNvPr id="89" name="Freeform 43"/>
              <p:cNvSpPr>
                <a:spLocks/>
              </p:cNvSpPr>
              <p:nvPr/>
            </p:nvSpPr>
            <p:spPr bwMode="auto">
              <a:xfrm>
                <a:off x="4018182" y="4109005"/>
                <a:ext cx="11112" cy="19050"/>
              </a:xfrm>
              <a:custGeom>
                <a:avLst/>
                <a:gdLst>
                  <a:gd name="T0" fmla="*/ 2 w 5"/>
                  <a:gd name="T1" fmla="*/ 0 h 8"/>
                  <a:gd name="T2" fmla="*/ 1 w 5"/>
                  <a:gd name="T3" fmla="*/ 2 h 8"/>
                  <a:gd name="T4" fmla="*/ 3 w 5"/>
                  <a:gd name="T5" fmla="*/ 8 h 8"/>
                  <a:gd name="T6" fmla="*/ 5 w 5"/>
                  <a:gd name="T7" fmla="*/ 7 h 8"/>
                  <a:gd name="T8" fmla="*/ 2 w 5"/>
                  <a:gd name="T9" fmla="*/ 1 h 8"/>
                  <a:gd name="T10" fmla="*/ 2 w 5"/>
                  <a:gd name="T11" fmla="*/ 0 h 8"/>
                </a:gdLst>
                <a:ahLst/>
                <a:cxnLst>
                  <a:cxn ang="0">
                    <a:pos x="T0" y="T1"/>
                  </a:cxn>
                  <a:cxn ang="0">
                    <a:pos x="T2" y="T3"/>
                  </a:cxn>
                  <a:cxn ang="0">
                    <a:pos x="T4" y="T5"/>
                  </a:cxn>
                  <a:cxn ang="0">
                    <a:pos x="T6" y="T7"/>
                  </a:cxn>
                  <a:cxn ang="0">
                    <a:pos x="T8" y="T9"/>
                  </a:cxn>
                  <a:cxn ang="0">
                    <a:pos x="T10" y="T11"/>
                  </a:cxn>
                </a:cxnLst>
                <a:rect l="0" t="0" r="r" b="b"/>
                <a:pathLst>
                  <a:path w="5" h="8">
                    <a:moveTo>
                      <a:pt x="2" y="0"/>
                    </a:moveTo>
                    <a:cubicBezTo>
                      <a:pt x="1" y="0"/>
                      <a:pt x="0" y="1"/>
                      <a:pt x="1" y="2"/>
                    </a:cubicBezTo>
                    <a:cubicBezTo>
                      <a:pt x="1" y="4"/>
                      <a:pt x="2" y="6"/>
                      <a:pt x="3" y="8"/>
                    </a:cubicBezTo>
                    <a:cubicBezTo>
                      <a:pt x="4" y="7"/>
                      <a:pt x="4" y="7"/>
                      <a:pt x="5" y="7"/>
                    </a:cubicBezTo>
                    <a:cubicBezTo>
                      <a:pt x="4" y="5"/>
                      <a:pt x="3" y="3"/>
                      <a:pt x="2" y="1"/>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0" name="Freeform 44"/>
              <p:cNvSpPr>
                <a:spLocks/>
              </p:cNvSpPr>
              <p:nvPr/>
            </p:nvSpPr>
            <p:spPr bwMode="auto">
              <a:xfrm>
                <a:off x="4022944" y="4101068"/>
                <a:ext cx="19050" cy="14287"/>
              </a:xfrm>
              <a:custGeom>
                <a:avLst/>
                <a:gdLst>
                  <a:gd name="T0" fmla="*/ 2 w 8"/>
                  <a:gd name="T1" fmla="*/ 0 h 6"/>
                  <a:gd name="T2" fmla="*/ 1 w 8"/>
                  <a:gd name="T3" fmla="*/ 2 h 6"/>
                  <a:gd name="T4" fmla="*/ 7 w 8"/>
                  <a:gd name="T5" fmla="*/ 6 h 6"/>
                  <a:gd name="T6" fmla="*/ 8 w 8"/>
                  <a:gd name="T7" fmla="*/ 4 h 6"/>
                  <a:gd name="T8" fmla="*/ 2 w 8"/>
                  <a:gd name="T9" fmla="*/ 0 h 6"/>
                  <a:gd name="T10" fmla="*/ 2 w 8"/>
                  <a:gd name="T11" fmla="*/ 0 h 6"/>
                </a:gdLst>
                <a:ahLst/>
                <a:cxnLst>
                  <a:cxn ang="0">
                    <a:pos x="T0" y="T1"/>
                  </a:cxn>
                  <a:cxn ang="0">
                    <a:pos x="T2" y="T3"/>
                  </a:cxn>
                  <a:cxn ang="0">
                    <a:pos x="T4" y="T5"/>
                  </a:cxn>
                  <a:cxn ang="0">
                    <a:pos x="T6" y="T7"/>
                  </a:cxn>
                  <a:cxn ang="0">
                    <a:pos x="T8" y="T9"/>
                  </a:cxn>
                  <a:cxn ang="0">
                    <a:pos x="T10" y="T11"/>
                  </a:cxn>
                </a:cxnLst>
                <a:rect l="0" t="0" r="r" b="b"/>
                <a:pathLst>
                  <a:path w="8" h="6">
                    <a:moveTo>
                      <a:pt x="2" y="0"/>
                    </a:moveTo>
                    <a:cubicBezTo>
                      <a:pt x="1" y="0"/>
                      <a:pt x="0" y="2"/>
                      <a:pt x="1" y="2"/>
                    </a:cubicBezTo>
                    <a:cubicBezTo>
                      <a:pt x="3" y="4"/>
                      <a:pt x="5" y="5"/>
                      <a:pt x="7" y="6"/>
                    </a:cubicBezTo>
                    <a:cubicBezTo>
                      <a:pt x="7" y="5"/>
                      <a:pt x="8" y="5"/>
                      <a:pt x="8" y="4"/>
                    </a:cubicBezTo>
                    <a:cubicBezTo>
                      <a:pt x="6" y="3"/>
                      <a:pt x="4" y="2"/>
                      <a:pt x="2" y="0"/>
                    </a:cubicBezTo>
                    <a:cubicBezTo>
                      <a:pt x="2" y="0"/>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1" name="Freeform 45"/>
              <p:cNvSpPr>
                <a:spLocks/>
              </p:cNvSpPr>
              <p:nvPr/>
            </p:nvSpPr>
            <p:spPr bwMode="auto">
              <a:xfrm>
                <a:off x="4027707" y="4088368"/>
                <a:ext cx="20637" cy="9525"/>
              </a:xfrm>
              <a:custGeom>
                <a:avLst/>
                <a:gdLst>
                  <a:gd name="T0" fmla="*/ 1 w 8"/>
                  <a:gd name="T1" fmla="*/ 0 h 4"/>
                  <a:gd name="T2" fmla="*/ 1 w 8"/>
                  <a:gd name="T3" fmla="*/ 2 h 4"/>
                  <a:gd name="T4" fmla="*/ 8 w 8"/>
                  <a:gd name="T5" fmla="*/ 4 h 4"/>
                  <a:gd name="T6" fmla="*/ 8 w 8"/>
                  <a:gd name="T7" fmla="*/ 2 h 4"/>
                  <a:gd name="T8" fmla="*/ 2 w 8"/>
                  <a:gd name="T9" fmla="*/ 0 h 4"/>
                  <a:gd name="T10" fmla="*/ 1 w 8"/>
                  <a:gd name="T11" fmla="*/ 0 h 4"/>
                </a:gdLst>
                <a:ahLst/>
                <a:cxnLst>
                  <a:cxn ang="0">
                    <a:pos x="T0" y="T1"/>
                  </a:cxn>
                  <a:cxn ang="0">
                    <a:pos x="T2" y="T3"/>
                  </a:cxn>
                  <a:cxn ang="0">
                    <a:pos x="T4" y="T5"/>
                  </a:cxn>
                  <a:cxn ang="0">
                    <a:pos x="T6" y="T7"/>
                  </a:cxn>
                  <a:cxn ang="0">
                    <a:pos x="T8" y="T9"/>
                  </a:cxn>
                  <a:cxn ang="0">
                    <a:pos x="T10" y="T11"/>
                  </a:cxn>
                </a:cxnLst>
                <a:rect l="0" t="0" r="r" b="b"/>
                <a:pathLst>
                  <a:path w="8" h="4">
                    <a:moveTo>
                      <a:pt x="1" y="0"/>
                    </a:moveTo>
                    <a:cubicBezTo>
                      <a:pt x="0" y="0"/>
                      <a:pt x="0" y="2"/>
                      <a:pt x="1" y="2"/>
                    </a:cubicBezTo>
                    <a:cubicBezTo>
                      <a:pt x="3" y="3"/>
                      <a:pt x="6" y="3"/>
                      <a:pt x="8" y="4"/>
                    </a:cubicBezTo>
                    <a:cubicBezTo>
                      <a:pt x="8" y="3"/>
                      <a:pt x="8" y="2"/>
                      <a:pt x="8" y="2"/>
                    </a:cubicBezTo>
                    <a:cubicBezTo>
                      <a:pt x="6" y="1"/>
                      <a:pt x="4" y="0"/>
                      <a:pt x="2" y="0"/>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46"/>
              <p:cNvSpPr>
                <a:spLocks/>
              </p:cNvSpPr>
              <p:nvPr/>
            </p:nvSpPr>
            <p:spPr bwMode="auto">
              <a:xfrm>
                <a:off x="4027707" y="4070905"/>
                <a:ext cx="17462" cy="7937"/>
              </a:xfrm>
              <a:custGeom>
                <a:avLst/>
                <a:gdLst>
                  <a:gd name="T0" fmla="*/ 7 w 7"/>
                  <a:gd name="T1" fmla="*/ 0 h 3"/>
                  <a:gd name="T2" fmla="*/ 2 w 7"/>
                  <a:gd name="T3" fmla="*/ 1 h 3"/>
                  <a:gd name="T4" fmla="*/ 2 w 7"/>
                  <a:gd name="T5" fmla="*/ 3 h 3"/>
                  <a:gd name="T6" fmla="*/ 2 w 7"/>
                  <a:gd name="T7" fmla="*/ 3 h 3"/>
                  <a:gd name="T8" fmla="*/ 7 w 7"/>
                  <a:gd name="T9" fmla="*/ 2 h 3"/>
                  <a:gd name="T10" fmla="*/ 7 w 7"/>
                  <a:gd name="T11" fmla="*/ 0 h 3"/>
                </a:gdLst>
                <a:ahLst/>
                <a:cxnLst>
                  <a:cxn ang="0">
                    <a:pos x="T0" y="T1"/>
                  </a:cxn>
                  <a:cxn ang="0">
                    <a:pos x="T2" y="T3"/>
                  </a:cxn>
                  <a:cxn ang="0">
                    <a:pos x="T4" y="T5"/>
                  </a:cxn>
                  <a:cxn ang="0">
                    <a:pos x="T6" y="T7"/>
                  </a:cxn>
                  <a:cxn ang="0">
                    <a:pos x="T8" y="T9"/>
                  </a:cxn>
                  <a:cxn ang="0">
                    <a:pos x="T10" y="T11"/>
                  </a:cxn>
                </a:cxnLst>
                <a:rect l="0" t="0" r="r" b="b"/>
                <a:pathLst>
                  <a:path w="7" h="3">
                    <a:moveTo>
                      <a:pt x="7" y="0"/>
                    </a:moveTo>
                    <a:cubicBezTo>
                      <a:pt x="5" y="0"/>
                      <a:pt x="3" y="1"/>
                      <a:pt x="2" y="1"/>
                    </a:cubicBezTo>
                    <a:cubicBezTo>
                      <a:pt x="0" y="1"/>
                      <a:pt x="1" y="3"/>
                      <a:pt x="2" y="3"/>
                    </a:cubicBezTo>
                    <a:cubicBezTo>
                      <a:pt x="2" y="3"/>
                      <a:pt x="2" y="3"/>
                      <a:pt x="2" y="3"/>
                    </a:cubicBezTo>
                    <a:cubicBezTo>
                      <a:pt x="4" y="3"/>
                      <a:pt x="6" y="2"/>
                      <a:pt x="7" y="2"/>
                    </a:cubicBezTo>
                    <a:cubicBezTo>
                      <a:pt x="7" y="1"/>
                      <a:pt x="7"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3" name="Freeform 47"/>
              <p:cNvSpPr>
                <a:spLocks/>
              </p:cNvSpPr>
              <p:nvPr/>
            </p:nvSpPr>
            <p:spPr bwMode="auto">
              <a:xfrm>
                <a:off x="4024532" y="4053443"/>
                <a:ext cx="7937" cy="9525"/>
              </a:xfrm>
              <a:custGeom>
                <a:avLst/>
                <a:gdLst>
                  <a:gd name="T0" fmla="*/ 2 w 3"/>
                  <a:gd name="T1" fmla="*/ 0 h 4"/>
                  <a:gd name="T2" fmla="*/ 0 w 3"/>
                  <a:gd name="T3" fmla="*/ 2 h 4"/>
                  <a:gd name="T4" fmla="*/ 1 w 3"/>
                  <a:gd name="T5" fmla="*/ 4 h 4"/>
                  <a:gd name="T6" fmla="*/ 2 w 3"/>
                  <a:gd name="T7" fmla="*/ 3 h 4"/>
                  <a:gd name="T8" fmla="*/ 3 w 3"/>
                  <a:gd name="T9" fmla="*/ 1 h 4"/>
                  <a:gd name="T10" fmla="*/ 2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2" y="0"/>
                    </a:moveTo>
                    <a:cubicBezTo>
                      <a:pt x="1" y="1"/>
                      <a:pt x="1" y="1"/>
                      <a:pt x="0" y="2"/>
                    </a:cubicBezTo>
                    <a:cubicBezTo>
                      <a:pt x="0" y="3"/>
                      <a:pt x="1" y="4"/>
                      <a:pt x="1" y="4"/>
                    </a:cubicBezTo>
                    <a:cubicBezTo>
                      <a:pt x="2" y="4"/>
                      <a:pt x="2" y="4"/>
                      <a:pt x="2" y="3"/>
                    </a:cubicBezTo>
                    <a:cubicBezTo>
                      <a:pt x="3" y="3"/>
                      <a:pt x="3" y="2"/>
                      <a:pt x="3" y="1"/>
                    </a:cubicBezTo>
                    <a:cubicBezTo>
                      <a:pt x="3" y="1"/>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4" name="Freeform 48"/>
              <p:cNvSpPr>
                <a:spLocks/>
              </p:cNvSpPr>
              <p:nvPr/>
            </p:nvSpPr>
            <p:spPr bwMode="auto">
              <a:xfrm>
                <a:off x="4007069" y="4045505"/>
                <a:ext cx="7937" cy="9525"/>
              </a:xfrm>
              <a:custGeom>
                <a:avLst/>
                <a:gdLst>
                  <a:gd name="T0" fmla="*/ 1 w 3"/>
                  <a:gd name="T1" fmla="*/ 0 h 4"/>
                  <a:gd name="T2" fmla="*/ 0 w 3"/>
                  <a:gd name="T3" fmla="*/ 3 h 4"/>
                  <a:gd name="T4" fmla="*/ 2 w 3"/>
                  <a:gd name="T5" fmla="*/ 4 h 4"/>
                  <a:gd name="T6" fmla="*/ 2 w 3"/>
                  <a:gd name="T7" fmla="*/ 3 h 4"/>
                  <a:gd name="T8" fmla="*/ 3 w 3"/>
                  <a:gd name="T9" fmla="*/ 1 h 4"/>
                  <a:gd name="T10" fmla="*/ 1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1" y="0"/>
                    </a:moveTo>
                    <a:cubicBezTo>
                      <a:pt x="1" y="1"/>
                      <a:pt x="0" y="2"/>
                      <a:pt x="0" y="3"/>
                    </a:cubicBezTo>
                    <a:cubicBezTo>
                      <a:pt x="0" y="3"/>
                      <a:pt x="1" y="4"/>
                      <a:pt x="2" y="4"/>
                    </a:cubicBezTo>
                    <a:cubicBezTo>
                      <a:pt x="2" y="4"/>
                      <a:pt x="2" y="4"/>
                      <a:pt x="2" y="3"/>
                    </a:cubicBezTo>
                    <a:cubicBezTo>
                      <a:pt x="3" y="2"/>
                      <a:pt x="3" y="1"/>
                      <a:pt x="3" y="1"/>
                    </a:cubicBezTo>
                    <a:cubicBezTo>
                      <a:pt x="2" y="0"/>
                      <a:pt x="1"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5" name="Freeform 49"/>
              <p:cNvSpPr>
                <a:spLocks/>
              </p:cNvSpPr>
              <p:nvPr/>
            </p:nvSpPr>
            <p:spPr bwMode="auto">
              <a:xfrm>
                <a:off x="3989607" y="4048680"/>
                <a:ext cx="7937" cy="9525"/>
              </a:xfrm>
              <a:custGeom>
                <a:avLst/>
                <a:gdLst>
                  <a:gd name="T0" fmla="*/ 2 w 3"/>
                  <a:gd name="T1" fmla="*/ 0 h 4"/>
                  <a:gd name="T2" fmla="*/ 2 w 3"/>
                  <a:gd name="T3" fmla="*/ 0 h 4"/>
                  <a:gd name="T4" fmla="*/ 0 w 3"/>
                  <a:gd name="T5" fmla="*/ 0 h 4"/>
                  <a:gd name="T6" fmla="*/ 1 w 3"/>
                  <a:gd name="T7" fmla="*/ 4 h 4"/>
                  <a:gd name="T8" fmla="*/ 2 w 3"/>
                  <a:gd name="T9" fmla="*/ 4 h 4"/>
                  <a:gd name="T10" fmla="*/ 3 w 3"/>
                  <a:gd name="T11" fmla="*/ 3 h 4"/>
                  <a:gd name="T12" fmla="*/ 2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2" y="0"/>
                    </a:moveTo>
                    <a:cubicBezTo>
                      <a:pt x="2" y="0"/>
                      <a:pt x="2" y="0"/>
                      <a:pt x="2" y="0"/>
                    </a:cubicBezTo>
                    <a:cubicBezTo>
                      <a:pt x="1" y="0"/>
                      <a:pt x="0" y="0"/>
                      <a:pt x="0" y="0"/>
                    </a:cubicBezTo>
                    <a:cubicBezTo>
                      <a:pt x="0" y="1"/>
                      <a:pt x="0" y="2"/>
                      <a:pt x="1" y="4"/>
                    </a:cubicBezTo>
                    <a:cubicBezTo>
                      <a:pt x="1" y="4"/>
                      <a:pt x="1" y="4"/>
                      <a:pt x="2" y="4"/>
                    </a:cubicBezTo>
                    <a:cubicBezTo>
                      <a:pt x="2" y="4"/>
                      <a:pt x="3" y="4"/>
                      <a:pt x="3" y="3"/>
                    </a:cubicBezTo>
                    <a:cubicBezTo>
                      <a:pt x="3" y="2"/>
                      <a:pt x="2" y="1"/>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50"/>
              <p:cNvSpPr>
                <a:spLocks/>
              </p:cNvSpPr>
              <p:nvPr/>
            </p:nvSpPr>
            <p:spPr bwMode="auto">
              <a:xfrm>
                <a:off x="3975319" y="4055030"/>
                <a:ext cx="9525" cy="11112"/>
              </a:xfrm>
              <a:custGeom>
                <a:avLst/>
                <a:gdLst>
                  <a:gd name="T0" fmla="*/ 2 w 4"/>
                  <a:gd name="T1" fmla="*/ 0 h 4"/>
                  <a:gd name="T2" fmla="*/ 0 w 4"/>
                  <a:gd name="T3" fmla="*/ 1 h 4"/>
                  <a:gd name="T4" fmla="*/ 2 w 4"/>
                  <a:gd name="T5" fmla="*/ 3 h 4"/>
                  <a:gd name="T6" fmla="*/ 3 w 4"/>
                  <a:gd name="T7" fmla="*/ 4 h 4"/>
                  <a:gd name="T8" fmla="*/ 3 w 4"/>
                  <a:gd name="T9" fmla="*/ 2 h 4"/>
                  <a:gd name="T10" fmla="*/ 2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2" y="0"/>
                    </a:moveTo>
                    <a:cubicBezTo>
                      <a:pt x="1" y="0"/>
                      <a:pt x="0" y="1"/>
                      <a:pt x="0" y="1"/>
                    </a:cubicBezTo>
                    <a:cubicBezTo>
                      <a:pt x="1" y="2"/>
                      <a:pt x="1" y="3"/>
                      <a:pt x="2" y="3"/>
                    </a:cubicBezTo>
                    <a:cubicBezTo>
                      <a:pt x="2" y="4"/>
                      <a:pt x="2" y="4"/>
                      <a:pt x="3" y="4"/>
                    </a:cubicBezTo>
                    <a:cubicBezTo>
                      <a:pt x="3" y="4"/>
                      <a:pt x="4" y="3"/>
                      <a:pt x="3" y="2"/>
                    </a:cubicBezTo>
                    <a:cubicBezTo>
                      <a:pt x="3"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51"/>
              <p:cNvSpPr>
                <a:spLocks/>
              </p:cNvSpPr>
              <p:nvPr/>
            </p:nvSpPr>
            <p:spPr bwMode="auto">
              <a:xfrm>
                <a:off x="3964207" y="4067730"/>
                <a:ext cx="15875" cy="11112"/>
              </a:xfrm>
              <a:custGeom>
                <a:avLst/>
                <a:gdLst>
                  <a:gd name="T0" fmla="*/ 1 w 6"/>
                  <a:gd name="T1" fmla="*/ 0 h 4"/>
                  <a:gd name="T2" fmla="*/ 0 w 6"/>
                  <a:gd name="T3" fmla="*/ 2 h 4"/>
                  <a:gd name="T4" fmla="*/ 4 w 6"/>
                  <a:gd name="T5" fmla="*/ 4 h 4"/>
                  <a:gd name="T6" fmla="*/ 4 w 6"/>
                  <a:gd name="T7" fmla="*/ 4 h 4"/>
                  <a:gd name="T8" fmla="*/ 5 w 6"/>
                  <a:gd name="T9" fmla="*/ 2 h 4"/>
                  <a:gd name="T10" fmla="*/ 1 w 6"/>
                  <a:gd name="T11" fmla="*/ 0 h 4"/>
                </a:gdLst>
                <a:ahLst/>
                <a:cxnLst>
                  <a:cxn ang="0">
                    <a:pos x="T0" y="T1"/>
                  </a:cxn>
                  <a:cxn ang="0">
                    <a:pos x="T2" y="T3"/>
                  </a:cxn>
                  <a:cxn ang="0">
                    <a:pos x="T4" y="T5"/>
                  </a:cxn>
                  <a:cxn ang="0">
                    <a:pos x="T6" y="T7"/>
                  </a:cxn>
                  <a:cxn ang="0">
                    <a:pos x="T8" y="T9"/>
                  </a:cxn>
                  <a:cxn ang="0">
                    <a:pos x="T10" y="T11"/>
                  </a:cxn>
                </a:cxnLst>
                <a:rect l="0" t="0" r="r" b="b"/>
                <a:pathLst>
                  <a:path w="6" h="4">
                    <a:moveTo>
                      <a:pt x="1" y="0"/>
                    </a:moveTo>
                    <a:cubicBezTo>
                      <a:pt x="1" y="0"/>
                      <a:pt x="1" y="1"/>
                      <a:pt x="0" y="2"/>
                    </a:cubicBezTo>
                    <a:cubicBezTo>
                      <a:pt x="1" y="2"/>
                      <a:pt x="3" y="3"/>
                      <a:pt x="4" y="4"/>
                    </a:cubicBezTo>
                    <a:cubicBezTo>
                      <a:pt x="4" y="4"/>
                      <a:pt x="4" y="4"/>
                      <a:pt x="4" y="4"/>
                    </a:cubicBezTo>
                    <a:cubicBezTo>
                      <a:pt x="5" y="4"/>
                      <a:pt x="6" y="2"/>
                      <a:pt x="5" y="2"/>
                    </a:cubicBezTo>
                    <a:cubicBezTo>
                      <a:pt x="4" y="1"/>
                      <a:pt x="2" y="0"/>
                      <a:pt x="1"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8" name="Freeform 52"/>
              <p:cNvSpPr>
                <a:spLocks/>
              </p:cNvSpPr>
              <p:nvPr/>
            </p:nvSpPr>
            <p:spPr bwMode="auto">
              <a:xfrm>
                <a:off x="3962619" y="4085193"/>
                <a:ext cx="17462" cy="11112"/>
              </a:xfrm>
              <a:custGeom>
                <a:avLst/>
                <a:gdLst>
                  <a:gd name="T0" fmla="*/ 5 w 7"/>
                  <a:gd name="T1" fmla="*/ 0 h 4"/>
                  <a:gd name="T2" fmla="*/ 5 w 7"/>
                  <a:gd name="T3" fmla="*/ 0 h 4"/>
                  <a:gd name="T4" fmla="*/ 0 w 7"/>
                  <a:gd name="T5" fmla="*/ 2 h 4"/>
                  <a:gd name="T6" fmla="*/ 0 w 7"/>
                  <a:gd name="T7" fmla="*/ 4 h 4"/>
                  <a:gd name="T8" fmla="*/ 5 w 7"/>
                  <a:gd name="T9" fmla="*/ 3 h 4"/>
                  <a:gd name="T10" fmla="*/ 5 w 7"/>
                  <a:gd name="T11" fmla="*/ 0 h 4"/>
                </a:gdLst>
                <a:ahLst/>
                <a:cxnLst>
                  <a:cxn ang="0">
                    <a:pos x="T0" y="T1"/>
                  </a:cxn>
                  <a:cxn ang="0">
                    <a:pos x="T2" y="T3"/>
                  </a:cxn>
                  <a:cxn ang="0">
                    <a:pos x="T4" y="T5"/>
                  </a:cxn>
                  <a:cxn ang="0">
                    <a:pos x="T6" y="T7"/>
                  </a:cxn>
                  <a:cxn ang="0">
                    <a:pos x="T8" y="T9"/>
                  </a:cxn>
                  <a:cxn ang="0">
                    <a:pos x="T10" y="T11"/>
                  </a:cxn>
                </a:cxnLst>
                <a:rect l="0" t="0" r="r" b="b"/>
                <a:pathLst>
                  <a:path w="7" h="4">
                    <a:moveTo>
                      <a:pt x="5" y="0"/>
                    </a:moveTo>
                    <a:cubicBezTo>
                      <a:pt x="5" y="0"/>
                      <a:pt x="5" y="0"/>
                      <a:pt x="5" y="0"/>
                    </a:cubicBezTo>
                    <a:cubicBezTo>
                      <a:pt x="3" y="1"/>
                      <a:pt x="1" y="1"/>
                      <a:pt x="0" y="2"/>
                    </a:cubicBezTo>
                    <a:cubicBezTo>
                      <a:pt x="0" y="3"/>
                      <a:pt x="0" y="3"/>
                      <a:pt x="0" y="4"/>
                    </a:cubicBezTo>
                    <a:cubicBezTo>
                      <a:pt x="2" y="4"/>
                      <a:pt x="4" y="3"/>
                      <a:pt x="5" y="3"/>
                    </a:cubicBezTo>
                    <a:cubicBezTo>
                      <a:pt x="7" y="2"/>
                      <a:pt x="6" y="0"/>
                      <a:pt x="5"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9" name="Freeform 53"/>
              <p:cNvSpPr>
                <a:spLocks/>
              </p:cNvSpPr>
              <p:nvPr/>
            </p:nvSpPr>
            <p:spPr bwMode="auto">
              <a:xfrm>
                <a:off x="3964207" y="4096305"/>
                <a:ext cx="23812" cy="17462"/>
              </a:xfrm>
              <a:custGeom>
                <a:avLst/>
                <a:gdLst>
                  <a:gd name="T0" fmla="*/ 7 w 9"/>
                  <a:gd name="T1" fmla="*/ 0 h 7"/>
                  <a:gd name="T2" fmla="*/ 6 w 9"/>
                  <a:gd name="T3" fmla="*/ 0 h 7"/>
                  <a:gd name="T4" fmla="*/ 0 w 9"/>
                  <a:gd name="T5" fmla="*/ 5 h 7"/>
                  <a:gd name="T6" fmla="*/ 1 w 9"/>
                  <a:gd name="T7" fmla="*/ 7 h 7"/>
                  <a:gd name="T8" fmla="*/ 8 w 9"/>
                  <a:gd name="T9" fmla="*/ 2 h 7"/>
                  <a:gd name="T10" fmla="*/ 7 w 9"/>
                  <a:gd name="T11" fmla="*/ 0 h 7"/>
                </a:gdLst>
                <a:ahLst/>
                <a:cxnLst>
                  <a:cxn ang="0">
                    <a:pos x="T0" y="T1"/>
                  </a:cxn>
                  <a:cxn ang="0">
                    <a:pos x="T2" y="T3"/>
                  </a:cxn>
                  <a:cxn ang="0">
                    <a:pos x="T4" y="T5"/>
                  </a:cxn>
                  <a:cxn ang="0">
                    <a:pos x="T6" y="T7"/>
                  </a:cxn>
                  <a:cxn ang="0">
                    <a:pos x="T8" y="T9"/>
                  </a:cxn>
                  <a:cxn ang="0">
                    <a:pos x="T10" y="T11"/>
                  </a:cxn>
                </a:cxnLst>
                <a:rect l="0" t="0" r="r" b="b"/>
                <a:pathLst>
                  <a:path w="9" h="7">
                    <a:moveTo>
                      <a:pt x="7" y="0"/>
                    </a:moveTo>
                    <a:cubicBezTo>
                      <a:pt x="7" y="0"/>
                      <a:pt x="7" y="0"/>
                      <a:pt x="6" y="0"/>
                    </a:cubicBezTo>
                    <a:cubicBezTo>
                      <a:pt x="4" y="2"/>
                      <a:pt x="2" y="3"/>
                      <a:pt x="0" y="5"/>
                    </a:cubicBezTo>
                    <a:cubicBezTo>
                      <a:pt x="1" y="5"/>
                      <a:pt x="1" y="6"/>
                      <a:pt x="1" y="7"/>
                    </a:cubicBezTo>
                    <a:cubicBezTo>
                      <a:pt x="3" y="5"/>
                      <a:pt x="5" y="4"/>
                      <a:pt x="8" y="2"/>
                    </a:cubicBezTo>
                    <a:cubicBezTo>
                      <a:pt x="9" y="2"/>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0" name="Freeform 54"/>
              <p:cNvSpPr>
                <a:spLocks/>
              </p:cNvSpPr>
              <p:nvPr/>
            </p:nvSpPr>
            <p:spPr bwMode="auto">
              <a:xfrm>
                <a:off x="3975319" y="4105830"/>
                <a:ext cx="19050" cy="20637"/>
              </a:xfrm>
              <a:custGeom>
                <a:avLst/>
                <a:gdLst>
                  <a:gd name="T0" fmla="*/ 7 w 8"/>
                  <a:gd name="T1" fmla="*/ 0 h 8"/>
                  <a:gd name="T2" fmla="*/ 6 w 8"/>
                  <a:gd name="T3" fmla="*/ 0 h 8"/>
                  <a:gd name="T4" fmla="*/ 0 w 8"/>
                  <a:gd name="T5" fmla="*/ 6 h 8"/>
                  <a:gd name="T6" fmla="*/ 2 w 8"/>
                  <a:gd name="T7" fmla="*/ 8 h 8"/>
                  <a:gd name="T8" fmla="*/ 8 w 8"/>
                  <a:gd name="T9" fmla="*/ 2 h 8"/>
                  <a:gd name="T10" fmla="*/ 7 w 8"/>
                  <a:gd name="T11" fmla="*/ 0 h 8"/>
                </a:gdLst>
                <a:ahLst/>
                <a:cxnLst>
                  <a:cxn ang="0">
                    <a:pos x="T0" y="T1"/>
                  </a:cxn>
                  <a:cxn ang="0">
                    <a:pos x="T2" y="T3"/>
                  </a:cxn>
                  <a:cxn ang="0">
                    <a:pos x="T4" y="T5"/>
                  </a:cxn>
                  <a:cxn ang="0">
                    <a:pos x="T6" y="T7"/>
                  </a:cxn>
                  <a:cxn ang="0">
                    <a:pos x="T8" y="T9"/>
                  </a:cxn>
                  <a:cxn ang="0">
                    <a:pos x="T10" y="T11"/>
                  </a:cxn>
                </a:cxnLst>
                <a:rect l="0" t="0" r="r" b="b"/>
                <a:pathLst>
                  <a:path w="8" h="8">
                    <a:moveTo>
                      <a:pt x="7" y="0"/>
                    </a:moveTo>
                    <a:cubicBezTo>
                      <a:pt x="6" y="0"/>
                      <a:pt x="6" y="0"/>
                      <a:pt x="6" y="0"/>
                    </a:cubicBezTo>
                    <a:cubicBezTo>
                      <a:pt x="4" y="2"/>
                      <a:pt x="2" y="4"/>
                      <a:pt x="0" y="6"/>
                    </a:cubicBezTo>
                    <a:cubicBezTo>
                      <a:pt x="1" y="7"/>
                      <a:pt x="2" y="7"/>
                      <a:pt x="2" y="8"/>
                    </a:cubicBezTo>
                    <a:cubicBezTo>
                      <a:pt x="4" y="6"/>
                      <a:pt x="6" y="4"/>
                      <a:pt x="8" y="2"/>
                    </a:cubicBezTo>
                    <a:cubicBezTo>
                      <a:pt x="8" y="1"/>
                      <a:pt x="8" y="0"/>
                      <a:pt x="7"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55"/>
              <p:cNvSpPr>
                <a:spLocks/>
              </p:cNvSpPr>
              <p:nvPr/>
            </p:nvSpPr>
            <p:spPr bwMode="auto">
              <a:xfrm>
                <a:off x="3997544" y="4110593"/>
                <a:ext cx="9525" cy="23812"/>
              </a:xfrm>
              <a:custGeom>
                <a:avLst/>
                <a:gdLst>
                  <a:gd name="T0" fmla="*/ 2 w 4"/>
                  <a:gd name="T1" fmla="*/ 0 h 9"/>
                  <a:gd name="T2" fmla="*/ 1 w 4"/>
                  <a:gd name="T3" fmla="*/ 1 h 9"/>
                  <a:gd name="T4" fmla="*/ 0 w 4"/>
                  <a:gd name="T5" fmla="*/ 8 h 9"/>
                  <a:gd name="T6" fmla="*/ 2 w 4"/>
                  <a:gd name="T7" fmla="*/ 9 h 9"/>
                  <a:gd name="T8" fmla="*/ 4 w 4"/>
                  <a:gd name="T9" fmla="*/ 2 h 9"/>
                  <a:gd name="T10" fmla="*/ 2 w 4"/>
                  <a:gd name="T11" fmla="*/ 0 h 9"/>
                </a:gdLst>
                <a:ahLst/>
                <a:cxnLst>
                  <a:cxn ang="0">
                    <a:pos x="T0" y="T1"/>
                  </a:cxn>
                  <a:cxn ang="0">
                    <a:pos x="T2" y="T3"/>
                  </a:cxn>
                  <a:cxn ang="0">
                    <a:pos x="T4" y="T5"/>
                  </a:cxn>
                  <a:cxn ang="0">
                    <a:pos x="T6" y="T7"/>
                  </a:cxn>
                  <a:cxn ang="0">
                    <a:pos x="T8" y="T9"/>
                  </a:cxn>
                  <a:cxn ang="0">
                    <a:pos x="T10" y="T11"/>
                  </a:cxn>
                </a:cxnLst>
                <a:rect l="0" t="0" r="r" b="b"/>
                <a:pathLst>
                  <a:path w="4" h="9">
                    <a:moveTo>
                      <a:pt x="2" y="0"/>
                    </a:moveTo>
                    <a:cubicBezTo>
                      <a:pt x="2" y="0"/>
                      <a:pt x="2" y="0"/>
                      <a:pt x="1" y="1"/>
                    </a:cubicBezTo>
                    <a:cubicBezTo>
                      <a:pt x="1" y="3"/>
                      <a:pt x="0" y="6"/>
                      <a:pt x="0" y="8"/>
                    </a:cubicBezTo>
                    <a:cubicBezTo>
                      <a:pt x="1" y="9"/>
                      <a:pt x="1" y="9"/>
                      <a:pt x="2" y="9"/>
                    </a:cubicBezTo>
                    <a:cubicBezTo>
                      <a:pt x="3" y="6"/>
                      <a:pt x="3" y="4"/>
                      <a:pt x="4" y="2"/>
                    </a:cubicBezTo>
                    <a:cubicBezTo>
                      <a:pt x="4" y="1"/>
                      <a:pt x="3"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2" name="Freeform 56"/>
              <p:cNvSpPr>
                <a:spLocks/>
              </p:cNvSpPr>
              <p:nvPr/>
            </p:nvSpPr>
            <p:spPr bwMode="auto">
              <a:xfrm>
                <a:off x="4010244" y="4105830"/>
                <a:ext cx="9525" cy="25400"/>
              </a:xfrm>
              <a:custGeom>
                <a:avLst/>
                <a:gdLst>
                  <a:gd name="T0" fmla="*/ 2 w 4"/>
                  <a:gd name="T1" fmla="*/ 0 h 10"/>
                  <a:gd name="T2" fmla="*/ 0 w 4"/>
                  <a:gd name="T3" fmla="*/ 2 h 10"/>
                  <a:gd name="T4" fmla="*/ 2 w 4"/>
                  <a:gd name="T5" fmla="*/ 10 h 10"/>
                  <a:gd name="T6" fmla="*/ 3 w 4"/>
                  <a:gd name="T7" fmla="*/ 10 h 10"/>
                  <a:gd name="T8" fmla="*/ 4 w 4"/>
                  <a:gd name="T9" fmla="*/ 10 h 10"/>
                  <a:gd name="T10" fmla="*/ 3 w 4"/>
                  <a:gd name="T11" fmla="*/ 1 h 10"/>
                  <a:gd name="T12" fmla="*/ 2 w 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 h="10">
                    <a:moveTo>
                      <a:pt x="2" y="0"/>
                    </a:moveTo>
                    <a:cubicBezTo>
                      <a:pt x="1" y="0"/>
                      <a:pt x="0" y="1"/>
                      <a:pt x="0" y="2"/>
                    </a:cubicBezTo>
                    <a:cubicBezTo>
                      <a:pt x="1" y="5"/>
                      <a:pt x="1" y="7"/>
                      <a:pt x="2" y="10"/>
                    </a:cubicBezTo>
                    <a:cubicBezTo>
                      <a:pt x="2" y="10"/>
                      <a:pt x="2" y="10"/>
                      <a:pt x="3" y="10"/>
                    </a:cubicBezTo>
                    <a:cubicBezTo>
                      <a:pt x="3" y="10"/>
                      <a:pt x="4" y="10"/>
                      <a:pt x="4" y="10"/>
                    </a:cubicBezTo>
                    <a:cubicBezTo>
                      <a:pt x="4" y="7"/>
                      <a:pt x="3" y="4"/>
                      <a:pt x="3" y="1"/>
                    </a:cubicBezTo>
                    <a:cubicBezTo>
                      <a:pt x="2" y="1"/>
                      <a:pt x="2" y="0"/>
                      <a:pt x="2" y="0"/>
                    </a:cubicBezTo>
                  </a:path>
                </a:pathLst>
              </a:custGeom>
              <a:solidFill>
                <a:srgbClr val="CD5F6A"/>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3" name="Freeform 57"/>
              <p:cNvSpPr>
                <a:spLocks/>
              </p:cNvSpPr>
              <p:nvPr/>
            </p:nvSpPr>
            <p:spPr bwMode="auto">
              <a:xfrm>
                <a:off x="3957857" y="4032805"/>
                <a:ext cx="95250" cy="95250"/>
              </a:xfrm>
              <a:custGeom>
                <a:avLst/>
                <a:gdLst>
                  <a:gd name="T0" fmla="*/ 24 w 38"/>
                  <a:gd name="T1" fmla="*/ 36 h 38"/>
                  <a:gd name="T2" fmla="*/ 36 w 38"/>
                  <a:gd name="T3" fmla="*/ 14 h 38"/>
                  <a:gd name="T4" fmla="*/ 15 w 38"/>
                  <a:gd name="T5" fmla="*/ 2 h 38"/>
                  <a:gd name="T6" fmla="*/ 2 w 38"/>
                  <a:gd name="T7" fmla="*/ 24 h 38"/>
                  <a:gd name="T8" fmla="*/ 24 w 38"/>
                  <a:gd name="T9" fmla="*/ 36 h 38"/>
                </a:gdLst>
                <a:ahLst/>
                <a:cxnLst>
                  <a:cxn ang="0">
                    <a:pos x="T0" y="T1"/>
                  </a:cxn>
                  <a:cxn ang="0">
                    <a:pos x="T2" y="T3"/>
                  </a:cxn>
                  <a:cxn ang="0">
                    <a:pos x="T4" y="T5"/>
                  </a:cxn>
                  <a:cxn ang="0">
                    <a:pos x="T6" y="T7"/>
                  </a:cxn>
                  <a:cxn ang="0">
                    <a:pos x="T8" y="T9"/>
                  </a:cxn>
                </a:cxnLst>
                <a:rect l="0" t="0" r="r" b="b"/>
                <a:pathLst>
                  <a:path w="38" h="38">
                    <a:moveTo>
                      <a:pt x="24" y="36"/>
                    </a:moveTo>
                    <a:cubicBezTo>
                      <a:pt x="33" y="33"/>
                      <a:pt x="38" y="24"/>
                      <a:pt x="36" y="14"/>
                    </a:cubicBezTo>
                    <a:cubicBezTo>
                      <a:pt x="33" y="5"/>
                      <a:pt x="24" y="0"/>
                      <a:pt x="15" y="2"/>
                    </a:cubicBezTo>
                    <a:cubicBezTo>
                      <a:pt x="5" y="5"/>
                      <a:pt x="0" y="15"/>
                      <a:pt x="2" y="24"/>
                    </a:cubicBezTo>
                    <a:cubicBezTo>
                      <a:pt x="5" y="33"/>
                      <a:pt x="14" y="38"/>
                      <a:pt x="24" y="36"/>
                    </a:cubicBezTo>
                    <a:close/>
                  </a:path>
                </a:pathLst>
              </a:custGeom>
              <a:solidFill>
                <a:srgbClr val="F6A954"/>
              </a:solidFill>
              <a:ln w="9525">
                <a:solidFill>
                  <a:srgbClr val="F59BBC"/>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pic>
          <p:nvPicPr>
            <p:cNvPr id="104" name="图片 3"/>
            <p:cNvPicPr>
              <a:picLocks noChangeAspect="1"/>
            </p:cNvPicPr>
            <p:nvPr/>
          </p:nvPicPr>
          <p:blipFill>
            <a:blip r:embed="rId3" cstate="print"/>
            <a:stretch>
              <a:fillRect/>
            </a:stretch>
          </p:blipFill>
          <p:spPr>
            <a:xfrm>
              <a:off x="10557580" y="1355948"/>
              <a:ext cx="1072996" cy="1072996"/>
            </a:xfrm>
            <a:prstGeom prst="rect">
              <a:avLst/>
            </a:prstGeom>
          </p:spPr>
        </p:pic>
        <p:pic>
          <p:nvPicPr>
            <p:cNvPr id="105" name="图片 1023"/>
            <p:cNvPicPr>
              <a:picLocks noChangeAspect="1"/>
            </p:cNvPicPr>
            <p:nvPr/>
          </p:nvPicPr>
          <p:blipFill>
            <a:blip r:embed="rId4" cstate="print"/>
            <a:stretch>
              <a:fillRect/>
            </a:stretch>
          </p:blipFill>
          <p:spPr>
            <a:xfrm>
              <a:off x="9998311" y="4836920"/>
              <a:ext cx="656989" cy="639391"/>
            </a:xfrm>
            <a:prstGeom prst="rect">
              <a:avLst/>
            </a:prstGeom>
          </p:spPr>
        </p:pic>
      </p:grpSp>
      <p:sp>
        <p:nvSpPr>
          <p:cNvPr id="166" name="文字方塊 165"/>
          <p:cNvSpPr txBox="1"/>
          <p:nvPr/>
        </p:nvSpPr>
        <p:spPr>
          <a:xfrm>
            <a:off x="7800176" y="3090899"/>
            <a:ext cx="1869118" cy="286232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wrap="square" rtlCol="0">
            <a:spAutoFit/>
          </a:bodyPr>
          <a:lstStyle/>
          <a:p>
            <a:pPr algn="ctr"/>
            <a:r>
              <a:rPr lang="zh-TW" altLang="en-US" sz="2400" b="1" dirty="0">
                <a:latin typeface="標楷體" pitchFamily="65" charset="-120"/>
                <a:ea typeface="標楷體" pitchFamily="65" charset="-120"/>
              </a:rPr>
              <a:t>哀退時期</a:t>
            </a:r>
            <a:endParaRPr lang="en-US" altLang="zh-TW" sz="2400" b="1" dirty="0">
              <a:latin typeface="標楷體" pitchFamily="65" charset="-120"/>
              <a:ea typeface="標楷體" pitchFamily="65" charset="-120"/>
            </a:endParaRPr>
          </a:p>
          <a:p>
            <a:endParaRPr lang="en-US" altLang="zh-TW" sz="2400" b="1" dirty="0">
              <a:latin typeface="標楷體" pitchFamily="65" charset="-120"/>
              <a:ea typeface="標楷體" pitchFamily="65" charset="-120"/>
            </a:endParaRPr>
          </a:p>
          <a:p>
            <a:r>
              <a:rPr lang="en-US" altLang="zh-TW" sz="2200" b="1" dirty="0">
                <a:latin typeface="標楷體" pitchFamily="65" charset="-120"/>
                <a:ea typeface="標楷體" pitchFamily="65" charset="-120"/>
              </a:rPr>
              <a:t>Ex</a:t>
            </a:r>
            <a:r>
              <a:rPr lang="zh-TW" altLang="en-US" sz="2200" b="1" dirty="0">
                <a:latin typeface="標楷體" pitchFamily="65" charset="-120"/>
                <a:ea typeface="標楷體" pitchFamily="65" charset="-120"/>
              </a:rPr>
              <a:t>：</a:t>
            </a:r>
            <a:endParaRPr lang="en-US" altLang="zh-TW" sz="2200" b="1" dirty="0">
              <a:latin typeface="標楷體" pitchFamily="65" charset="-120"/>
              <a:ea typeface="標楷體" pitchFamily="65" charset="-120"/>
            </a:endParaRPr>
          </a:p>
          <a:p>
            <a:r>
              <a:rPr lang="zh-TW" altLang="en-US" sz="2200" b="1" dirty="0">
                <a:latin typeface="標楷體" pitchFamily="65" charset="-120"/>
                <a:ea typeface="標楷體" pitchFamily="65" charset="-120"/>
              </a:rPr>
              <a:t>  威盛、</a:t>
            </a:r>
            <a:endParaRPr lang="en-US" altLang="zh-TW" sz="2200" b="1" dirty="0">
              <a:latin typeface="標楷體" pitchFamily="65" charset="-120"/>
              <a:ea typeface="標楷體" pitchFamily="65" charset="-120"/>
            </a:endParaRPr>
          </a:p>
          <a:p>
            <a:r>
              <a:rPr lang="en-US" altLang="zh-TW" sz="2200" b="1" dirty="0">
                <a:latin typeface="標楷體" pitchFamily="65" charset="-120"/>
                <a:ea typeface="標楷體" pitchFamily="65" charset="-120"/>
              </a:rPr>
              <a:t>  </a:t>
            </a:r>
            <a:r>
              <a:rPr lang="zh-TW" altLang="en-US" sz="2200" b="1" dirty="0">
                <a:latin typeface="標楷體" pitchFamily="65" charset="-120"/>
                <a:ea typeface="標楷體" pitchFamily="65" charset="-120"/>
              </a:rPr>
              <a:t>宏達電</a:t>
            </a:r>
            <a:endParaRPr lang="en-US" altLang="zh-TW" sz="2200" b="1" dirty="0">
              <a:latin typeface="標楷體" pitchFamily="65" charset="-120"/>
              <a:ea typeface="標楷體" pitchFamily="65" charset="-120"/>
            </a:endParaRPr>
          </a:p>
          <a:p>
            <a:endParaRPr lang="en-US" altLang="zh-TW" sz="2200" b="1" dirty="0">
              <a:latin typeface="標楷體" pitchFamily="65" charset="-120"/>
              <a:ea typeface="標楷體" pitchFamily="65" charset="-120"/>
            </a:endParaRPr>
          </a:p>
          <a:p>
            <a:endParaRPr lang="en-US" altLang="zh-TW" sz="2200" b="1" dirty="0">
              <a:latin typeface="標楷體" pitchFamily="65" charset="-120"/>
              <a:ea typeface="標楷體" pitchFamily="65" charset="-120"/>
            </a:endParaRPr>
          </a:p>
          <a:p>
            <a:endParaRPr lang="zh-TW" altLang="en-US" sz="2200" b="1" dirty="0">
              <a:latin typeface="標楷體" pitchFamily="65" charset="-120"/>
              <a:ea typeface="標楷體" pitchFamily="65" charset="-120"/>
            </a:endParaRPr>
          </a:p>
        </p:txBody>
      </p:sp>
      <p:sp>
        <p:nvSpPr>
          <p:cNvPr id="163" name="文字方塊 162"/>
          <p:cNvSpPr txBox="1"/>
          <p:nvPr/>
        </p:nvSpPr>
        <p:spPr>
          <a:xfrm>
            <a:off x="6071894" y="2432637"/>
            <a:ext cx="1729689" cy="3539430"/>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wrap="square" rtlCol="0">
            <a:spAutoFit/>
          </a:bodyPr>
          <a:lstStyle/>
          <a:p>
            <a:pPr algn="ctr"/>
            <a:r>
              <a:rPr lang="zh-TW" altLang="en-US" sz="2400" b="1" dirty="0">
                <a:latin typeface="標楷體" pitchFamily="65" charset="-120"/>
                <a:ea typeface="標楷體" pitchFamily="65" charset="-120"/>
              </a:rPr>
              <a:t>成熟時期</a:t>
            </a:r>
            <a:endParaRPr lang="en-US" altLang="zh-TW" sz="2400" b="1" dirty="0">
              <a:latin typeface="標楷體" pitchFamily="65" charset="-120"/>
              <a:ea typeface="標楷體" pitchFamily="65" charset="-120"/>
            </a:endParaRPr>
          </a:p>
          <a:p>
            <a:endParaRPr lang="en-US" altLang="zh-TW" sz="2400" b="1" dirty="0">
              <a:latin typeface="標楷體" pitchFamily="65" charset="-120"/>
              <a:ea typeface="標楷體" pitchFamily="65" charset="-120"/>
            </a:endParaRPr>
          </a:p>
          <a:p>
            <a:r>
              <a:rPr lang="en-US" altLang="zh-TW" sz="2200" b="1" dirty="0">
                <a:latin typeface="標楷體" pitchFamily="65" charset="-120"/>
                <a:ea typeface="標楷體" pitchFamily="65" charset="-120"/>
              </a:rPr>
              <a:t>Ex</a:t>
            </a:r>
            <a:r>
              <a:rPr lang="zh-TW" altLang="en-US" sz="2200" b="1" dirty="0">
                <a:latin typeface="標楷體" pitchFamily="65" charset="-120"/>
                <a:ea typeface="標楷體" pitchFamily="65" charset="-120"/>
              </a:rPr>
              <a:t>：</a:t>
            </a:r>
            <a:endParaRPr lang="en-US" altLang="zh-TW" sz="2200" b="1" dirty="0">
              <a:latin typeface="標楷體" pitchFamily="65" charset="-120"/>
              <a:ea typeface="標楷體" pitchFamily="65" charset="-120"/>
            </a:endParaRPr>
          </a:p>
          <a:p>
            <a:r>
              <a:rPr lang="zh-TW" altLang="en-US" sz="2200" b="1" dirty="0">
                <a:latin typeface="標楷體" pitchFamily="65" charset="-120"/>
                <a:ea typeface="標楷體" pitchFamily="65" charset="-120"/>
              </a:rPr>
              <a:t>  鴻海、</a:t>
            </a:r>
            <a:endParaRPr lang="en-US" altLang="zh-TW" sz="2200" b="1" dirty="0">
              <a:latin typeface="標楷體" pitchFamily="65" charset="-120"/>
              <a:ea typeface="標楷體" pitchFamily="65" charset="-120"/>
            </a:endParaRPr>
          </a:p>
          <a:p>
            <a:r>
              <a:rPr lang="en-US" altLang="zh-TW" sz="2200" b="1" dirty="0">
                <a:latin typeface="標楷體" pitchFamily="65" charset="-120"/>
                <a:ea typeface="標楷體" pitchFamily="65" charset="-120"/>
              </a:rPr>
              <a:t>  </a:t>
            </a:r>
            <a:r>
              <a:rPr lang="zh-TW" altLang="en-US" sz="2200" b="1" dirty="0">
                <a:latin typeface="標楷體" pitchFamily="65" charset="-120"/>
                <a:ea typeface="標楷體" pitchFamily="65" charset="-120"/>
              </a:rPr>
              <a:t>台積電</a:t>
            </a:r>
            <a:endParaRPr lang="en-US" altLang="zh-TW" sz="2200" b="1" dirty="0">
              <a:latin typeface="標楷體" pitchFamily="65" charset="-120"/>
              <a:ea typeface="標楷體" pitchFamily="65" charset="-120"/>
            </a:endParaRPr>
          </a:p>
          <a:p>
            <a:endParaRPr lang="en-US" altLang="zh-TW" sz="2200" b="1" dirty="0">
              <a:latin typeface="標楷體" pitchFamily="65" charset="-120"/>
              <a:ea typeface="標楷體" pitchFamily="65" charset="-120"/>
            </a:endParaRPr>
          </a:p>
          <a:p>
            <a:endParaRPr lang="en-US" altLang="zh-TW" sz="2200" b="1" dirty="0">
              <a:latin typeface="標楷體" pitchFamily="65" charset="-120"/>
              <a:ea typeface="標楷體" pitchFamily="65" charset="-120"/>
            </a:endParaRPr>
          </a:p>
          <a:p>
            <a:endParaRPr lang="en-US" altLang="zh-TW" sz="2200" b="1" dirty="0">
              <a:latin typeface="標楷體" pitchFamily="65" charset="-120"/>
              <a:ea typeface="標楷體" pitchFamily="65" charset="-120"/>
            </a:endParaRPr>
          </a:p>
          <a:p>
            <a:endParaRPr lang="en-US" altLang="zh-TW" sz="2200" b="1" dirty="0">
              <a:latin typeface="標楷體" pitchFamily="65" charset="-120"/>
              <a:ea typeface="標楷體" pitchFamily="65" charset="-120"/>
            </a:endParaRPr>
          </a:p>
          <a:p>
            <a:endParaRPr lang="zh-TW" altLang="en-US" sz="2200" b="1" dirty="0">
              <a:latin typeface="標楷體" pitchFamily="65" charset="-120"/>
              <a:ea typeface="標楷體" pitchFamily="65" charset="-120"/>
            </a:endParaRPr>
          </a:p>
        </p:txBody>
      </p:sp>
      <p:grpSp>
        <p:nvGrpSpPr>
          <p:cNvPr id="6" name="群組 34"/>
          <p:cNvGrpSpPr/>
          <p:nvPr/>
        </p:nvGrpSpPr>
        <p:grpSpPr>
          <a:xfrm>
            <a:off x="924390" y="1332089"/>
            <a:ext cx="10471963" cy="5242560"/>
            <a:chOff x="3302864" y="1492904"/>
            <a:chExt cx="7386657" cy="4102561"/>
          </a:xfrm>
        </p:grpSpPr>
        <p:grpSp>
          <p:nvGrpSpPr>
            <p:cNvPr id="7" name="群組 30"/>
            <p:cNvGrpSpPr/>
            <p:nvPr/>
          </p:nvGrpSpPr>
          <p:grpSpPr>
            <a:xfrm>
              <a:off x="3302864" y="1492904"/>
              <a:ext cx="7386657" cy="4102561"/>
              <a:chOff x="3302864" y="1492904"/>
              <a:chExt cx="7386657" cy="4102561"/>
            </a:xfrm>
          </p:grpSpPr>
          <p:grpSp>
            <p:nvGrpSpPr>
              <p:cNvPr id="8" name="群組 27"/>
              <p:cNvGrpSpPr/>
              <p:nvPr/>
            </p:nvGrpSpPr>
            <p:grpSpPr>
              <a:xfrm>
                <a:off x="3302864" y="1492904"/>
                <a:ext cx="7386657" cy="4102561"/>
                <a:chOff x="3516620" y="609864"/>
                <a:chExt cx="7386657" cy="3568496"/>
              </a:xfrm>
            </p:grpSpPr>
            <p:cxnSp>
              <p:nvCxnSpPr>
                <p:cNvPr id="13" name="直線接點 12"/>
                <p:cNvCxnSpPr/>
                <p:nvPr/>
              </p:nvCxnSpPr>
              <p:spPr>
                <a:xfrm rot="5400000" flipH="1" flipV="1">
                  <a:off x="4469057" y="2307772"/>
                  <a:ext cx="2909455" cy="0"/>
                </a:xfrm>
                <a:prstGeom prst="line">
                  <a:avLst/>
                </a:prstGeom>
                <a:ln w="38100">
                  <a:solidFill>
                    <a:srgbClr val="FB999D"/>
                  </a:solidFill>
                </a:ln>
              </p:spPr>
              <p:style>
                <a:lnRef idx="1">
                  <a:schemeClr val="accent1"/>
                </a:lnRef>
                <a:fillRef idx="0">
                  <a:schemeClr val="accent1"/>
                </a:fillRef>
                <a:effectRef idx="0">
                  <a:schemeClr val="accent1"/>
                </a:effectRef>
                <a:fontRef idx="minor">
                  <a:schemeClr val="tx1"/>
                </a:fontRef>
              </p:style>
            </p:cxnSp>
            <p:cxnSp>
              <p:nvCxnSpPr>
                <p:cNvPr id="14" name="直線接點 13"/>
                <p:cNvCxnSpPr/>
                <p:nvPr/>
              </p:nvCxnSpPr>
              <p:spPr>
                <a:xfrm rot="5400000" flipH="1" flipV="1">
                  <a:off x="5678357" y="2305793"/>
                  <a:ext cx="2909455" cy="0"/>
                </a:xfrm>
                <a:prstGeom prst="line">
                  <a:avLst/>
                </a:prstGeom>
                <a:ln w="38100">
                  <a:solidFill>
                    <a:srgbClr val="FB999D"/>
                  </a:solidFill>
                </a:ln>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rot="5400000" flipH="1" flipV="1">
                  <a:off x="6899532" y="2303815"/>
                  <a:ext cx="2909455" cy="0"/>
                </a:xfrm>
                <a:prstGeom prst="line">
                  <a:avLst/>
                </a:prstGeom>
                <a:ln w="38100">
                  <a:solidFill>
                    <a:srgbClr val="FB999D"/>
                  </a:solidFill>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a:off x="4327648" y="3753980"/>
                  <a:ext cx="5587909" cy="138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9991867" y="3617144"/>
                  <a:ext cx="911410" cy="561216"/>
                </a:xfrm>
                <a:prstGeom prst="rect">
                  <a:avLst/>
                </a:prstGeom>
                <a:noFill/>
              </p:spPr>
              <p:txBody>
                <a:bodyPr wrap="square" rtlCol="0">
                  <a:spAutoFit/>
                </a:bodyPr>
                <a:lstStyle/>
                <a:p>
                  <a:r>
                    <a:rPr lang="zh-TW" altLang="en-US" sz="3000" b="1" dirty="0">
                      <a:latin typeface="標楷體" pitchFamily="65" charset="-120"/>
                      <a:ea typeface="標楷體" pitchFamily="65" charset="-120"/>
                    </a:rPr>
                    <a:t>時間</a:t>
                  </a:r>
                </a:p>
              </p:txBody>
            </p:sp>
            <p:sp>
              <p:nvSpPr>
                <p:cNvPr id="23" name="文字方塊 22"/>
                <p:cNvSpPr txBox="1"/>
                <p:nvPr/>
              </p:nvSpPr>
              <p:spPr>
                <a:xfrm>
                  <a:off x="3516620" y="609864"/>
                  <a:ext cx="641217" cy="2375062"/>
                </a:xfrm>
                <a:prstGeom prst="rect">
                  <a:avLst/>
                </a:prstGeom>
                <a:noFill/>
              </p:spPr>
              <p:txBody>
                <a:bodyPr vert="eaVert" wrap="square" rtlCol="0">
                  <a:spAutoFit/>
                </a:bodyPr>
                <a:lstStyle/>
                <a:p>
                  <a:r>
                    <a:rPr lang="zh-TW" altLang="en-US" sz="3000" b="1" dirty="0">
                      <a:latin typeface="標楷體" pitchFamily="65" charset="-120"/>
                      <a:ea typeface="標楷體" pitchFamily="65" charset="-120"/>
                    </a:rPr>
                    <a:t>營收及獲利</a:t>
                  </a:r>
                </a:p>
              </p:txBody>
            </p:sp>
          </p:grpSp>
          <p:cxnSp>
            <p:nvCxnSpPr>
              <p:cNvPr id="30" name="直線接點 29"/>
              <p:cNvCxnSpPr/>
              <p:nvPr/>
            </p:nvCxnSpPr>
            <p:spPr>
              <a:xfrm rot="5400000" flipH="1" flipV="1">
                <a:off x="7807995" y="3407061"/>
                <a:ext cx="3344885" cy="0"/>
              </a:xfrm>
              <a:prstGeom prst="line">
                <a:avLst/>
              </a:prstGeom>
              <a:ln w="38100">
                <a:solidFill>
                  <a:srgbClr val="FB999D"/>
                </a:solidFill>
              </a:ln>
            </p:spPr>
            <p:style>
              <a:lnRef idx="1">
                <a:schemeClr val="accent1"/>
              </a:lnRef>
              <a:fillRef idx="0">
                <a:schemeClr val="accent1"/>
              </a:fillRef>
              <a:effectRef idx="0">
                <a:schemeClr val="accent1"/>
              </a:effectRef>
              <a:fontRef idx="minor">
                <a:schemeClr val="tx1"/>
              </a:fontRef>
            </p:style>
          </p:cxnSp>
        </p:grpSp>
        <p:cxnSp>
          <p:nvCxnSpPr>
            <p:cNvPr id="34" name="直線單箭頭接點 33"/>
            <p:cNvCxnSpPr/>
            <p:nvPr/>
          </p:nvCxnSpPr>
          <p:spPr>
            <a:xfrm rot="16200000" flipV="1">
              <a:off x="2333330" y="3335278"/>
              <a:ext cx="3558090" cy="485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pic>
        <p:nvPicPr>
          <p:cNvPr id="159" name="图片 11"/>
          <p:cNvPicPr>
            <a:picLocks noChangeAspect="1"/>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Lst>
          </a:blip>
          <a:stretch>
            <a:fillRect/>
          </a:stretch>
        </p:blipFill>
        <p:spPr>
          <a:xfrm flipH="1">
            <a:off x="2717179" y="3506688"/>
            <a:ext cx="902286" cy="1292464"/>
          </a:xfrm>
          <a:prstGeom prst="rect">
            <a:avLst/>
          </a:prstGeom>
        </p:spPr>
      </p:pic>
      <p:sp>
        <p:nvSpPr>
          <p:cNvPr id="160" name="文字方塊 159"/>
          <p:cNvSpPr txBox="1"/>
          <p:nvPr/>
        </p:nvSpPr>
        <p:spPr>
          <a:xfrm>
            <a:off x="2099734" y="4786497"/>
            <a:ext cx="2224975" cy="113877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wrap="square" rtlCol="0">
            <a:spAutoFit/>
          </a:bodyPr>
          <a:lstStyle/>
          <a:p>
            <a:pPr algn="ctr"/>
            <a:r>
              <a:rPr lang="zh-TW" altLang="en-US" sz="2400" b="1" dirty="0">
                <a:latin typeface="標楷體" pitchFamily="65" charset="-120"/>
                <a:ea typeface="標楷體" pitchFamily="65" charset="-120"/>
              </a:rPr>
              <a:t>草創時期</a:t>
            </a:r>
            <a:endParaRPr lang="en-US" altLang="zh-TW" sz="2400" b="1" dirty="0">
              <a:latin typeface="標楷體" pitchFamily="65" charset="-120"/>
              <a:ea typeface="標楷體" pitchFamily="65" charset="-120"/>
            </a:endParaRPr>
          </a:p>
          <a:p>
            <a:r>
              <a:rPr lang="en-US" altLang="zh-TW" sz="2200" b="1" dirty="0">
                <a:latin typeface="標楷體" pitchFamily="65" charset="-120"/>
                <a:ea typeface="標楷體" pitchFamily="65" charset="-120"/>
              </a:rPr>
              <a:t>Ex</a:t>
            </a:r>
            <a:r>
              <a:rPr lang="zh-TW" altLang="en-US" sz="2200" b="1" dirty="0">
                <a:latin typeface="標楷體" pitchFamily="65" charset="-120"/>
                <a:ea typeface="標楷體" pitchFamily="65" charset="-120"/>
              </a:rPr>
              <a:t>：興櫃</a:t>
            </a:r>
            <a:endParaRPr lang="en-US" altLang="zh-TW" sz="2200" b="1" dirty="0">
              <a:latin typeface="標楷體" pitchFamily="65" charset="-120"/>
              <a:ea typeface="標楷體" pitchFamily="65" charset="-120"/>
            </a:endParaRPr>
          </a:p>
          <a:p>
            <a:r>
              <a:rPr lang="en-US" altLang="zh-TW" sz="2200" b="1" dirty="0">
                <a:latin typeface="標楷體" pitchFamily="65" charset="-120"/>
                <a:ea typeface="標楷體" pitchFamily="65" charset="-120"/>
              </a:rPr>
              <a:t>    </a:t>
            </a:r>
            <a:r>
              <a:rPr lang="zh-TW" altLang="en-US" sz="2200" b="1" dirty="0">
                <a:latin typeface="標楷體" pitchFamily="65" charset="-120"/>
                <a:ea typeface="標楷體" pitchFamily="65" charset="-120"/>
              </a:rPr>
              <a:t>老四川</a:t>
            </a:r>
            <a:r>
              <a:rPr lang="en-US" altLang="zh-TW" sz="2200" b="1" dirty="0">
                <a:latin typeface="標楷體" pitchFamily="65" charset="-120"/>
                <a:ea typeface="標楷體" pitchFamily="65" charset="-120"/>
              </a:rPr>
              <a:t>2741</a:t>
            </a:r>
            <a:endParaRPr lang="zh-TW" altLang="en-US" sz="2200" b="1" dirty="0">
              <a:latin typeface="標楷體" pitchFamily="65" charset="-120"/>
              <a:ea typeface="標楷體" pitchFamily="65" charset="-120"/>
            </a:endParaRPr>
          </a:p>
        </p:txBody>
      </p:sp>
      <p:sp>
        <p:nvSpPr>
          <p:cNvPr id="162" name="文字方塊 161"/>
          <p:cNvSpPr txBox="1"/>
          <p:nvPr/>
        </p:nvSpPr>
        <p:spPr>
          <a:xfrm>
            <a:off x="4359215" y="3745622"/>
            <a:ext cx="1668839" cy="218521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wrap="square" rtlCol="0">
            <a:spAutoFit/>
          </a:bodyPr>
          <a:lstStyle/>
          <a:p>
            <a:pPr algn="ctr"/>
            <a:r>
              <a:rPr lang="zh-TW" altLang="en-US" sz="2400" b="1" dirty="0">
                <a:latin typeface="標楷體" pitchFamily="65" charset="-120"/>
                <a:ea typeface="標楷體" pitchFamily="65" charset="-120"/>
              </a:rPr>
              <a:t>擴張時期</a:t>
            </a:r>
            <a:endParaRPr lang="en-US" altLang="zh-TW" sz="2400" b="1" dirty="0">
              <a:latin typeface="標楷體" pitchFamily="65" charset="-120"/>
              <a:ea typeface="標楷體" pitchFamily="65" charset="-120"/>
            </a:endParaRPr>
          </a:p>
          <a:p>
            <a:endParaRPr lang="en-US" altLang="zh-TW" sz="2400" b="1" dirty="0">
              <a:latin typeface="標楷體" pitchFamily="65" charset="-120"/>
              <a:ea typeface="標楷體" pitchFamily="65" charset="-120"/>
            </a:endParaRPr>
          </a:p>
          <a:p>
            <a:r>
              <a:rPr lang="en-US" altLang="zh-TW" sz="2200" b="1" dirty="0">
                <a:latin typeface="標楷體" pitchFamily="65" charset="-120"/>
                <a:ea typeface="標楷體" pitchFamily="65" charset="-120"/>
              </a:rPr>
              <a:t>Ex</a:t>
            </a:r>
            <a:r>
              <a:rPr lang="zh-TW" altLang="en-US" sz="2200" b="1" dirty="0">
                <a:latin typeface="標楷體" pitchFamily="65" charset="-120"/>
                <a:ea typeface="標楷體" pitchFamily="65" charset="-120"/>
              </a:rPr>
              <a:t>：</a:t>
            </a:r>
            <a:endParaRPr lang="en-US" altLang="zh-TW" sz="2200" b="1" dirty="0">
              <a:latin typeface="標楷體" pitchFamily="65" charset="-120"/>
              <a:ea typeface="標楷體" pitchFamily="65" charset="-120"/>
            </a:endParaRPr>
          </a:p>
          <a:p>
            <a:r>
              <a:rPr lang="zh-TW" altLang="en-US" sz="2200" b="1" dirty="0">
                <a:latin typeface="標楷體" pitchFamily="65" charset="-120"/>
                <a:ea typeface="標楷體" pitchFamily="65" charset="-120"/>
              </a:rPr>
              <a:t>  群益期貨</a:t>
            </a:r>
            <a:endParaRPr lang="en-US" altLang="zh-TW" sz="2200" b="1" dirty="0">
              <a:latin typeface="標楷體" pitchFamily="65" charset="-120"/>
              <a:ea typeface="標楷體" pitchFamily="65" charset="-120"/>
            </a:endParaRPr>
          </a:p>
          <a:p>
            <a:endParaRPr lang="en-US" altLang="zh-TW" sz="2200" b="1" dirty="0">
              <a:latin typeface="標楷體" pitchFamily="65" charset="-120"/>
              <a:ea typeface="標楷體" pitchFamily="65" charset="-120"/>
            </a:endParaRPr>
          </a:p>
          <a:p>
            <a:endParaRPr lang="zh-TW" altLang="en-US" sz="2200" b="1" dirty="0">
              <a:latin typeface="標楷體" pitchFamily="65" charset="-120"/>
              <a:ea typeface="標楷體" pitchFamily="65" charset="-120"/>
            </a:endParaRPr>
          </a:p>
        </p:txBody>
      </p:sp>
      <p:pic>
        <p:nvPicPr>
          <p:cNvPr id="164" name="图片 10"/>
          <p:cNvPicPr>
            <a:picLocks noChangeAspect="1"/>
          </p:cNvPicPr>
          <p:nvPr/>
        </p:nvPicPr>
        <p:blipFill>
          <a:blip r:embed="rId7" cstate="print">
            <a:extLst>
              <a:ext uri="{BEBA8EAE-BF5A-486C-A8C5-ECC9F3942E4B}">
                <a14:imgProps xmlns:a14="http://schemas.microsoft.com/office/drawing/2010/main">
                  <a14:imgLayer r:embed="rId6">
                    <a14:imgEffect>
                      <a14:saturation sat="30000"/>
                    </a14:imgEffect>
                  </a14:imgLayer>
                </a14:imgProps>
              </a:ext>
            </a:extLst>
          </a:blip>
          <a:stretch>
            <a:fillRect/>
          </a:stretch>
        </p:blipFill>
        <p:spPr>
          <a:xfrm flipH="1">
            <a:off x="4654840" y="2504007"/>
            <a:ext cx="902286" cy="1292464"/>
          </a:xfrm>
          <a:prstGeom prst="rect">
            <a:avLst/>
          </a:prstGeom>
        </p:spPr>
      </p:pic>
      <p:pic>
        <p:nvPicPr>
          <p:cNvPr id="165" name="图片 8"/>
          <p:cNvPicPr>
            <a:picLocks noChangeAspect="1"/>
          </p:cNvPicPr>
          <p:nvPr/>
        </p:nvPicPr>
        <p:blipFill>
          <a:blip r:embed="rId8" cstate="print"/>
          <a:stretch>
            <a:fillRect/>
          </a:stretch>
        </p:blipFill>
        <p:spPr>
          <a:xfrm flipH="1">
            <a:off x="6381699" y="1151862"/>
            <a:ext cx="902286" cy="1292464"/>
          </a:xfrm>
          <a:prstGeom prst="rect">
            <a:avLst/>
          </a:prstGeom>
        </p:spPr>
      </p:pic>
      <p:pic>
        <p:nvPicPr>
          <p:cNvPr id="167" name="图片 9"/>
          <p:cNvPicPr>
            <a:picLocks noChangeAspect="1"/>
          </p:cNvPicPr>
          <p:nvPr/>
        </p:nvPicPr>
        <p:blipFill>
          <a:blip r:embed="rId9" cstate="print">
            <a:extLst>
              <a:ext uri="{BEBA8EAE-BF5A-486C-A8C5-ECC9F3942E4B}">
                <a14:imgProps xmlns:a14="http://schemas.microsoft.com/office/drawing/2010/main">
                  <a14:imgLayer r:embed="rId6">
                    <a14:imgEffect>
                      <a14:saturation sat="40000"/>
                    </a14:imgEffect>
                  </a14:imgLayer>
                </a14:imgProps>
              </a:ext>
            </a:extLst>
          </a:blip>
          <a:stretch>
            <a:fillRect/>
          </a:stretch>
        </p:blipFill>
        <p:spPr>
          <a:xfrm flipH="1">
            <a:off x="8220888" y="1823071"/>
            <a:ext cx="902286" cy="1292464"/>
          </a:xfrm>
          <a:prstGeom prst="rect">
            <a:avLst/>
          </a:prstGeom>
        </p:spPr>
      </p:pic>
    </p:spTree>
    <p:extLst>
      <p:ext uri="{BB962C8B-B14F-4D97-AF65-F5344CB8AC3E}">
        <p14:creationId xmlns:p14="http://schemas.microsoft.com/office/powerpoint/2010/main" val="348649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4"/>
                                        </p:tgtEl>
                                        <p:attrNameLst>
                                          <p:attrName>style.visibility</p:attrName>
                                        </p:attrNameLst>
                                      </p:cBhvr>
                                      <p:to>
                                        <p:strVal val="visible"/>
                                      </p:to>
                                    </p:set>
                                    <p:animEffect transition="in" filter="fade">
                                      <p:cBhvr>
                                        <p:cTn id="11" dur="500"/>
                                        <p:tgtEl>
                                          <p:spTgt spid="16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5"/>
                                        </p:tgtEl>
                                        <p:attrNameLst>
                                          <p:attrName>style.visibility</p:attrName>
                                        </p:attrNameLst>
                                      </p:cBhvr>
                                      <p:to>
                                        <p:strVal val="visible"/>
                                      </p:to>
                                    </p:set>
                                    <p:animEffect transition="in" filter="fade">
                                      <p:cBhvr>
                                        <p:cTn id="15" dur="500"/>
                                        <p:tgtEl>
                                          <p:spTgt spid="16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7"/>
                                        </p:tgtEl>
                                        <p:attrNameLst>
                                          <p:attrName>style.visibility</p:attrName>
                                        </p:attrNameLst>
                                      </p:cBhvr>
                                      <p:to>
                                        <p:strVal val="visible"/>
                                      </p:to>
                                    </p:set>
                                    <p:animEffect transition="in" filter="fade">
                                      <p:cBhvr>
                                        <p:cTn id="19"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C58CE4-EC18-4A9D-AE77-092A986833BA}"/>
              </a:ext>
            </a:extLst>
          </p:cNvPr>
          <p:cNvSpPr>
            <a:spLocks noGrp="1"/>
          </p:cNvSpPr>
          <p:nvPr>
            <p:ph type="title"/>
          </p:nvPr>
        </p:nvSpPr>
        <p:spPr>
          <a:xfrm>
            <a:off x="869373" y="1663989"/>
            <a:ext cx="10515600" cy="1325563"/>
          </a:xfrm>
        </p:spPr>
        <p:txBody>
          <a:bodyPr>
            <a:normAutofit/>
          </a:bodyPr>
          <a:lstStyle/>
          <a:p>
            <a:pPr algn="ctr"/>
            <a:r>
              <a:rPr lang="en-US" altLang="zh-TW" sz="4800" dirty="0">
                <a:latin typeface="Arial" panose="020B0604020202020204" pitchFamily="34" charset="0"/>
                <a:cs typeface="Arial" panose="020B0604020202020204" pitchFamily="34" charset="0"/>
              </a:rPr>
              <a:t>ANTI-TRUST</a:t>
            </a:r>
            <a:endParaRPr lang="zh-TW" altLang="en-US" sz="4800" dirty="0">
              <a:latin typeface="Arial" panose="020B0604020202020204" pitchFamily="34" charset="0"/>
              <a:cs typeface="Arial" panose="020B0604020202020204" pitchFamily="34" charset="0"/>
            </a:endParaRPr>
          </a:p>
        </p:txBody>
      </p:sp>
      <p:sp>
        <p:nvSpPr>
          <p:cNvPr id="4" name="標題 1">
            <a:extLst>
              <a:ext uri="{FF2B5EF4-FFF2-40B4-BE49-F238E27FC236}">
                <a16:creationId xmlns:a16="http://schemas.microsoft.com/office/drawing/2014/main" id="{9F14E009-ACF1-442F-B4ED-309D783E1866}"/>
              </a:ext>
            </a:extLst>
          </p:cNvPr>
          <p:cNvSpPr txBox="1">
            <a:spLocks/>
          </p:cNvSpPr>
          <p:nvPr/>
        </p:nvSpPr>
        <p:spPr>
          <a:xfrm>
            <a:off x="4598377" y="2972135"/>
            <a:ext cx="1089713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b="1" dirty="0">
                <a:latin typeface="標楷體" panose="03000509000000000000" pitchFamily="65" charset="-120"/>
                <a:ea typeface="標楷體" panose="03000509000000000000" pitchFamily="65" charset="-120"/>
              </a:rPr>
              <a:t>反托拉斯法</a:t>
            </a:r>
          </a:p>
        </p:txBody>
      </p:sp>
    </p:spTree>
    <p:extLst>
      <p:ext uri="{BB962C8B-B14F-4D97-AF65-F5344CB8AC3E}">
        <p14:creationId xmlns:p14="http://schemas.microsoft.com/office/powerpoint/2010/main" val="2978124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8376C0-4F8E-49C0-A8E3-C68F46552FDF}"/>
              </a:ext>
            </a:extLst>
          </p:cNvPr>
          <p:cNvSpPr>
            <a:spLocks noGrp="1"/>
          </p:cNvSpPr>
          <p:nvPr>
            <p:ph type="title"/>
          </p:nvPr>
        </p:nvSpPr>
        <p:spPr>
          <a:xfrm>
            <a:off x="1025236" y="1902980"/>
            <a:ext cx="10515600" cy="1325563"/>
          </a:xfrm>
        </p:spPr>
        <p:txBody>
          <a:bodyPr>
            <a:noAutofit/>
          </a:bodyPr>
          <a:lstStyle/>
          <a:p>
            <a:pPr algn="ctr"/>
            <a:r>
              <a:rPr lang="en-US" altLang="zh-TW" sz="9600" b="1" dirty="0"/>
              <a:t>100%</a:t>
            </a:r>
            <a:endParaRPr lang="zh-TW" altLang="en-US" sz="9600" b="1" dirty="0"/>
          </a:p>
        </p:txBody>
      </p:sp>
      <p:sp>
        <p:nvSpPr>
          <p:cNvPr id="4" name="矩形 3">
            <a:extLst>
              <a:ext uri="{FF2B5EF4-FFF2-40B4-BE49-F238E27FC236}">
                <a16:creationId xmlns:a16="http://schemas.microsoft.com/office/drawing/2014/main" id="{D71E1505-B60B-4D2F-A38D-0BBCF1EF2159}"/>
              </a:ext>
            </a:extLst>
          </p:cNvPr>
          <p:cNvSpPr/>
          <p:nvPr/>
        </p:nvSpPr>
        <p:spPr>
          <a:xfrm>
            <a:off x="5029200" y="3244334"/>
            <a:ext cx="3361658" cy="1569660"/>
          </a:xfrm>
          <a:prstGeom prst="rect">
            <a:avLst/>
          </a:prstGeom>
        </p:spPr>
        <p:txBody>
          <a:bodyPr wrap="square">
            <a:spAutoFit/>
          </a:bodyPr>
          <a:lstStyle/>
          <a:p>
            <a:r>
              <a:rPr lang="zh-TW" altLang="en-US" sz="9600" dirty="0">
                <a:solidFill>
                  <a:srgbClr val="FF0000"/>
                </a:solidFill>
                <a:latin typeface="標楷體" panose="03000509000000000000" pitchFamily="65" charset="-120"/>
                <a:ea typeface="標楷體" panose="03000509000000000000" pitchFamily="65" charset="-120"/>
              </a:rPr>
              <a:t>違法</a:t>
            </a:r>
          </a:p>
        </p:txBody>
      </p:sp>
    </p:spTree>
    <p:extLst>
      <p:ext uri="{BB962C8B-B14F-4D97-AF65-F5344CB8AC3E}">
        <p14:creationId xmlns:p14="http://schemas.microsoft.com/office/powerpoint/2010/main" val="3759931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DA35A7-0110-45F9-829D-2D3E44FA9E65}"/>
              </a:ext>
            </a:extLst>
          </p:cNvPr>
          <p:cNvSpPr>
            <a:spLocks noGrp="1"/>
          </p:cNvSpPr>
          <p:nvPr>
            <p:ph type="title"/>
          </p:nvPr>
        </p:nvSpPr>
        <p:spPr>
          <a:xfrm>
            <a:off x="1055592" y="-51619"/>
            <a:ext cx="10515600" cy="1325563"/>
          </a:xfrm>
        </p:spPr>
        <p:txBody>
          <a:bodyPr/>
          <a:lstStyle/>
          <a:p>
            <a:pPr algn="ctr"/>
            <a:r>
              <a:rPr lang="en-US" altLang="zh-TW" b="1" dirty="0">
                <a:latin typeface="Arial" panose="020B0604020202020204" pitchFamily="34" charset="0"/>
                <a:cs typeface="Arial" panose="020B0604020202020204" pitchFamily="34" charset="0"/>
              </a:rPr>
              <a:t>AT&amp;T</a:t>
            </a:r>
            <a:endParaRPr lang="zh-TW" altLang="en-US" b="1" dirty="0">
              <a:latin typeface="Arial" panose="020B0604020202020204" pitchFamily="34" charset="0"/>
              <a:cs typeface="Arial" panose="020B0604020202020204" pitchFamily="34" charset="0"/>
            </a:endParaRPr>
          </a:p>
        </p:txBody>
      </p:sp>
      <p:pic>
        <p:nvPicPr>
          <p:cNvPr id="6" name="內容版面配置區 4">
            <a:extLst>
              <a:ext uri="{FF2B5EF4-FFF2-40B4-BE49-F238E27FC236}">
                <a16:creationId xmlns:a16="http://schemas.microsoft.com/office/drawing/2014/main" id="{9FEF8D00-1D65-4D61-9EEF-B19755E970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6558" y="3027219"/>
            <a:ext cx="1603453" cy="1603453"/>
          </a:xfrm>
          <a:prstGeom prst="rect">
            <a:avLst/>
          </a:prstGeom>
        </p:spPr>
      </p:pic>
      <p:pic>
        <p:nvPicPr>
          <p:cNvPr id="9" name="內容版面配置區 4">
            <a:extLst>
              <a:ext uri="{FF2B5EF4-FFF2-40B4-BE49-F238E27FC236}">
                <a16:creationId xmlns:a16="http://schemas.microsoft.com/office/drawing/2014/main" id="{58B32EB6-8A27-44E3-8295-8F14061ABA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1668" y="5018810"/>
            <a:ext cx="1603453" cy="1603453"/>
          </a:xfrm>
          <a:prstGeom prst="rect">
            <a:avLst/>
          </a:prstGeom>
        </p:spPr>
      </p:pic>
      <p:pic>
        <p:nvPicPr>
          <p:cNvPr id="10" name="內容版面配置區 4">
            <a:extLst>
              <a:ext uri="{FF2B5EF4-FFF2-40B4-BE49-F238E27FC236}">
                <a16:creationId xmlns:a16="http://schemas.microsoft.com/office/drawing/2014/main" id="{48D4A34A-F9AE-472E-8D3B-1E0CE09AFE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1667" y="3027219"/>
            <a:ext cx="1603453" cy="1603453"/>
          </a:xfrm>
          <a:prstGeom prst="rect">
            <a:avLst/>
          </a:prstGeom>
        </p:spPr>
      </p:pic>
      <p:pic>
        <p:nvPicPr>
          <p:cNvPr id="11" name="內容版面配置區 4">
            <a:extLst>
              <a:ext uri="{FF2B5EF4-FFF2-40B4-BE49-F238E27FC236}">
                <a16:creationId xmlns:a16="http://schemas.microsoft.com/office/drawing/2014/main" id="{B52CCFC6-F94C-425B-8FFC-649A801957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6776" y="3027219"/>
            <a:ext cx="1603453" cy="1603453"/>
          </a:xfrm>
          <a:prstGeom prst="rect">
            <a:avLst/>
          </a:prstGeom>
        </p:spPr>
      </p:pic>
      <p:pic>
        <p:nvPicPr>
          <p:cNvPr id="12" name="內容版面配置區 4">
            <a:extLst>
              <a:ext uri="{FF2B5EF4-FFF2-40B4-BE49-F238E27FC236}">
                <a16:creationId xmlns:a16="http://schemas.microsoft.com/office/drawing/2014/main" id="{4C419E2F-173E-46BE-AE8F-C417F60163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1666" y="1100453"/>
            <a:ext cx="1603453" cy="1603453"/>
          </a:xfrm>
          <a:prstGeom prst="rect">
            <a:avLst/>
          </a:prstGeom>
        </p:spPr>
      </p:pic>
    </p:spTree>
    <p:extLst>
      <p:ext uri="{BB962C8B-B14F-4D97-AF65-F5344CB8AC3E}">
        <p14:creationId xmlns:p14="http://schemas.microsoft.com/office/powerpoint/2010/main" val="1681358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DB5648-933C-4CF4-B99B-0FD8F3F773EB}"/>
              </a:ext>
            </a:extLst>
          </p:cNvPr>
          <p:cNvSpPr>
            <a:spLocks noGrp="1"/>
          </p:cNvSpPr>
          <p:nvPr>
            <p:ph type="title"/>
          </p:nvPr>
        </p:nvSpPr>
        <p:spPr/>
        <p:txBody>
          <a:bodyPr/>
          <a:lstStyle/>
          <a:p>
            <a:endParaRPr lang="zh-TW" altLang="en-US"/>
          </a:p>
        </p:txBody>
      </p:sp>
      <p:pic>
        <p:nvPicPr>
          <p:cNvPr id="5" name="內容版面配置區 4">
            <a:extLst>
              <a:ext uri="{FF2B5EF4-FFF2-40B4-BE49-F238E27FC236}">
                <a16:creationId xmlns:a16="http://schemas.microsoft.com/office/drawing/2014/main" id="{9CC3B8D0-5770-47EC-A40F-F96D0BAF90C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34420"/>
            <a:ext cx="12192000" cy="6892420"/>
          </a:xfrm>
        </p:spPr>
      </p:pic>
    </p:spTree>
    <p:extLst>
      <p:ext uri="{BB962C8B-B14F-4D97-AF65-F5344CB8AC3E}">
        <p14:creationId xmlns:p14="http://schemas.microsoft.com/office/powerpoint/2010/main" val="16546160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54FA505-9420-43A2-8A7E-67B0C7ACB624}"/>
              </a:ext>
            </a:extLst>
          </p:cNvPr>
          <p:cNvSpPr>
            <a:spLocks noGrp="1"/>
          </p:cNvSpPr>
          <p:nvPr>
            <p:ph type="title"/>
          </p:nvPr>
        </p:nvSpPr>
        <p:spPr/>
        <p:txBody>
          <a:bodyPr/>
          <a:lstStyle/>
          <a:p>
            <a:endParaRPr lang="zh-TW" altLang="en-US"/>
          </a:p>
        </p:txBody>
      </p:sp>
      <p:pic>
        <p:nvPicPr>
          <p:cNvPr id="5" name="內容版面配置區 4">
            <a:extLst>
              <a:ext uri="{FF2B5EF4-FFF2-40B4-BE49-F238E27FC236}">
                <a16:creationId xmlns:a16="http://schemas.microsoft.com/office/drawing/2014/main" id="{D66BCB02-611B-4452-9DE4-566D5175B5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2528911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8CCF53-CD1B-4814-A386-55856516D21F}"/>
              </a:ext>
            </a:extLst>
          </p:cNvPr>
          <p:cNvSpPr>
            <a:spLocks noGrp="1"/>
          </p:cNvSpPr>
          <p:nvPr>
            <p:ph type="title"/>
          </p:nvPr>
        </p:nvSpPr>
        <p:spPr>
          <a:xfrm>
            <a:off x="-2007035" y="-61865"/>
            <a:ext cx="10018713" cy="1752599"/>
          </a:xfrm>
        </p:spPr>
        <p:txBody>
          <a:bodyPr/>
          <a:lstStyle/>
          <a:p>
            <a:r>
              <a:rPr lang="en-US" altLang="zh-TW" b="1" dirty="0"/>
              <a:t>WINDOWS</a:t>
            </a:r>
            <a:endParaRPr lang="zh-TW" altLang="en-US" b="1" dirty="0"/>
          </a:p>
        </p:txBody>
      </p:sp>
      <p:pic>
        <p:nvPicPr>
          <p:cNvPr id="5" name="內容版面配置區 4">
            <a:extLst>
              <a:ext uri="{FF2B5EF4-FFF2-40B4-BE49-F238E27FC236}">
                <a16:creationId xmlns:a16="http://schemas.microsoft.com/office/drawing/2014/main" id="{9075CBDC-E0F3-424A-9BB4-CEB68FD26B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93666" y="875468"/>
            <a:ext cx="2604665" cy="1835105"/>
          </a:xfrm>
        </p:spPr>
      </p:pic>
      <p:pic>
        <p:nvPicPr>
          <p:cNvPr id="6" name="內容版面配置區 4">
            <a:extLst>
              <a:ext uri="{FF2B5EF4-FFF2-40B4-BE49-F238E27FC236}">
                <a16:creationId xmlns:a16="http://schemas.microsoft.com/office/drawing/2014/main" id="{14761A03-81CD-4857-95A6-DED4CBFB42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7558" y="2801864"/>
            <a:ext cx="2604665" cy="1835105"/>
          </a:xfrm>
          <a:prstGeom prst="rect">
            <a:avLst/>
          </a:prstGeom>
        </p:spPr>
      </p:pic>
      <p:pic>
        <p:nvPicPr>
          <p:cNvPr id="7" name="內容版面配置區 4">
            <a:extLst>
              <a:ext uri="{FF2B5EF4-FFF2-40B4-BE49-F238E27FC236}">
                <a16:creationId xmlns:a16="http://schemas.microsoft.com/office/drawing/2014/main" id="{969FCF7B-0013-48E6-B636-4B77BBB36E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9774" y="2801864"/>
            <a:ext cx="2604665" cy="1835105"/>
          </a:xfrm>
          <a:prstGeom prst="rect">
            <a:avLst/>
          </a:prstGeom>
        </p:spPr>
      </p:pic>
      <p:pic>
        <p:nvPicPr>
          <p:cNvPr id="8" name="內容版面配置區 4">
            <a:extLst>
              <a:ext uri="{FF2B5EF4-FFF2-40B4-BE49-F238E27FC236}">
                <a16:creationId xmlns:a16="http://schemas.microsoft.com/office/drawing/2014/main" id="{0AD66056-689E-4995-A853-E5A6C40AE9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3667" y="4759037"/>
            <a:ext cx="2604665" cy="1835105"/>
          </a:xfrm>
          <a:prstGeom prst="rect">
            <a:avLst/>
          </a:prstGeom>
        </p:spPr>
      </p:pic>
      <p:pic>
        <p:nvPicPr>
          <p:cNvPr id="9" name="內容版面配置區 4">
            <a:extLst>
              <a:ext uri="{FF2B5EF4-FFF2-40B4-BE49-F238E27FC236}">
                <a16:creationId xmlns:a16="http://schemas.microsoft.com/office/drawing/2014/main" id="{4485B456-D440-4C51-9DBA-5692B177DD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3666" y="2801864"/>
            <a:ext cx="2604665" cy="1835105"/>
          </a:xfrm>
          <a:prstGeom prst="rect">
            <a:avLst/>
          </a:prstGeom>
        </p:spPr>
      </p:pic>
    </p:spTree>
    <p:extLst>
      <p:ext uri="{BB962C8B-B14F-4D97-AF65-F5344CB8AC3E}">
        <p14:creationId xmlns:p14="http://schemas.microsoft.com/office/powerpoint/2010/main" val="3154484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9E81F4B3-15AD-4704-A548-9551387E59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5869" y="310551"/>
            <a:ext cx="7710759" cy="4243269"/>
          </a:xfrm>
        </p:spPr>
      </p:pic>
      <p:sp>
        <p:nvSpPr>
          <p:cNvPr id="6" name="標題 1">
            <a:extLst>
              <a:ext uri="{FF2B5EF4-FFF2-40B4-BE49-F238E27FC236}">
                <a16:creationId xmlns:a16="http://schemas.microsoft.com/office/drawing/2014/main" id="{7507D5CC-7270-48DA-9B01-3E3428C864A8}"/>
              </a:ext>
            </a:extLst>
          </p:cNvPr>
          <p:cNvSpPr>
            <a:spLocks noGrp="1"/>
          </p:cNvSpPr>
          <p:nvPr>
            <p:ph type="title"/>
          </p:nvPr>
        </p:nvSpPr>
        <p:spPr>
          <a:xfrm>
            <a:off x="1053448" y="5044392"/>
            <a:ext cx="10515600" cy="751171"/>
          </a:xfrm>
        </p:spPr>
        <p:txBody>
          <a:bodyPr>
            <a:normAutofit/>
          </a:bodyPr>
          <a:lstStyle/>
          <a:p>
            <a:r>
              <a:rPr lang="zh-TW" altLang="en-US" sz="3600" b="1" dirty="0">
                <a:latin typeface="標楷體" panose="03000509000000000000" pitchFamily="65" charset="-120"/>
                <a:ea typeface="標楷體" panose="03000509000000000000" pitchFamily="65" charset="-120"/>
              </a:rPr>
              <a:t>觀眾表示：再來一次就太超過囉！！</a:t>
            </a:r>
          </a:p>
        </p:txBody>
      </p:sp>
    </p:spTree>
    <p:extLst>
      <p:ext uri="{BB962C8B-B14F-4D97-AF65-F5344CB8AC3E}">
        <p14:creationId xmlns:p14="http://schemas.microsoft.com/office/powerpoint/2010/main" val="32848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D6C79F4-A7B7-4481-BC7A-24C0934954DB}"/>
              </a:ext>
            </a:extLst>
          </p:cNvPr>
          <p:cNvSpPr>
            <a:spLocks noGrp="1"/>
          </p:cNvSpPr>
          <p:nvPr>
            <p:ph type="title"/>
          </p:nvPr>
        </p:nvSpPr>
        <p:spPr>
          <a:xfrm>
            <a:off x="1333500" y="2670464"/>
            <a:ext cx="10515600" cy="1462088"/>
          </a:xfrm>
        </p:spPr>
        <p:txBody>
          <a:bodyPr>
            <a:noAutofit/>
          </a:bodyPr>
          <a:lstStyle/>
          <a:p>
            <a:r>
              <a:rPr lang="en-US" altLang="zh-TW" sz="7200" b="1" dirty="0"/>
              <a:t>Just</a:t>
            </a:r>
            <a:br>
              <a:rPr lang="en-US" altLang="zh-TW" sz="7200" b="1" dirty="0"/>
            </a:br>
            <a:r>
              <a:rPr lang="en-US" altLang="zh-TW" sz="7200" b="1" dirty="0"/>
              <a:t>let the APPLE survived.</a:t>
            </a:r>
            <a:endParaRPr lang="zh-TW" altLang="en-US" sz="7200" b="1" dirty="0"/>
          </a:p>
        </p:txBody>
      </p:sp>
      <p:sp>
        <p:nvSpPr>
          <p:cNvPr id="3" name="矩形 2">
            <a:extLst>
              <a:ext uri="{FF2B5EF4-FFF2-40B4-BE49-F238E27FC236}">
                <a16:creationId xmlns:a16="http://schemas.microsoft.com/office/drawing/2014/main" id="{E39707E8-19AD-4CD3-83DF-CB8B3F4241C7}"/>
              </a:ext>
            </a:extLst>
          </p:cNvPr>
          <p:cNvSpPr/>
          <p:nvPr/>
        </p:nvSpPr>
        <p:spPr>
          <a:xfrm>
            <a:off x="1893916" y="897949"/>
            <a:ext cx="3467616" cy="584775"/>
          </a:xfrm>
          <a:prstGeom prst="rect">
            <a:avLst/>
          </a:prstGeom>
        </p:spPr>
        <p:txBody>
          <a:bodyPr wrap="none">
            <a:spAutoFit/>
          </a:bodyPr>
          <a:lstStyle/>
          <a:p>
            <a:r>
              <a:rPr lang="zh-TW" altLang="en-US" sz="3200" b="1" dirty="0">
                <a:latin typeface="標楷體" panose="03000509000000000000" pitchFamily="65" charset="-120"/>
                <a:ea typeface="標楷體" panose="03000509000000000000" pitchFamily="65" charset="-120"/>
              </a:rPr>
              <a:t>微軟投資的原因</a:t>
            </a:r>
            <a:r>
              <a:rPr lang="en-US" altLang="zh-TW" sz="3200" b="1" dirty="0">
                <a:latin typeface="標楷體" panose="03000509000000000000" pitchFamily="65" charset="-120"/>
                <a:ea typeface="標楷體" panose="03000509000000000000" pitchFamily="65" charset="-120"/>
              </a:rPr>
              <a:t>…</a:t>
            </a:r>
            <a:endParaRPr lang="zh-TW" altLang="en-US" sz="3200" b="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3133658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6B7504-138B-4EFA-BA98-B9FBFBC9944D}"/>
              </a:ext>
            </a:extLst>
          </p:cNvPr>
          <p:cNvSpPr>
            <a:spLocks noGrp="1"/>
          </p:cNvSpPr>
          <p:nvPr>
            <p:ph type="title"/>
          </p:nvPr>
        </p:nvSpPr>
        <p:spPr>
          <a:xfrm>
            <a:off x="0" y="5300807"/>
            <a:ext cx="12192000" cy="1325563"/>
          </a:xfrm>
        </p:spPr>
        <p:txBody>
          <a:bodyPr>
            <a:normAutofit/>
          </a:bodyPr>
          <a:lstStyle/>
          <a:p>
            <a:pPr algn="ctr"/>
            <a:r>
              <a:rPr lang="zh-TW" altLang="en-US" sz="7200" dirty="0">
                <a:latin typeface="標楷體" panose="03000509000000000000" pitchFamily="65" charset="-120"/>
                <a:ea typeface="標楷體" panose="03000509000000000000" pitchFamily="65" charset="-120"/>
              </a:rPr>
              <a:t>真是他媽的天才！</a:t>
            </a:r>
          </a:p>
        </p:txBody>
      </p:sp>
      <p:pic>
        <p:nvPicPr>
          <p:cNvPr id="5" name="內容版面配置區 4">
            <a:extLst>
              <a:ext uri="{FF2B5EF4-FFF2-40B4-BE49-F238E27FC236}">
                <a16:creationId xmlns:a16="http://schemas.microsoft.com/office/drawing/2014/main" id="{1DE641A6-ACD3-4BA6-B790-91F87F2C63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93819" y="72737"/>
            <a:ext cx="6586201" cy="4992399"/>
          </a:xfrm>
        </p:spPr>
      </p:pic>
    </p:spTree>
    <p:extLst>
      <p:ext uri="{BB962C8B-B14F-4D97-AF65-F5344CB8AC3E}">
        <p14:creationId xmlns:p14="http://schemas.microsoft.com/office/powerpoint/2010/main" val="3817405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F7AA59-309B-40C1-9168-C940E2371362}"/>
              </a:ext>
            </a:extLst>
          </p:cNvPr>
          <p:cNvSpPr>
            <a:spLocks noGrp="1"/>
          </p:cNvSpPr>
          <p:nvPr>
            <p:ph type="title"/>
          </p:nvPr>
        </p:nvSpPr>
        <p:spPr>
          <a:xfrm>
            <a:off x="923057" y="2913667"/>
            <a:ext cx="10515600" cy="751171"/>
          </a:xfrm>
        </p:spPr>
        <p:txBody>
          <a:bodyPr>
            <a:normAutofit/>
          </a:bodyPr>
          <a:lstStyle/>
          <a:p>
            <a:pPr marL="571500" indent="-571500">
              <a:buFont typeface="Arial" panose="020B0604020202020204" pitchFamily="34" charset="0"/>
              <a:buChar char="•"/>
            </a:pPr>
            <a:r>
              <a:rPr lang="zh-TW" altLang="en-US" sz="3600" b="1" dirty="0">
                <a:latin typeface="標楷體" panose="03000509000000000000" pitchFamily="65" charset="-120"/>
                <a:ea typeface="標楷體" panose="03000509000000000000" pitchFamily="65" charset="-120"/>
              </a:rPr>
              <a:t>拯救瀕臨破產的公司</a:t>
            </a:r>
          </a:p>
        </p:txBody>
      </p:sp>
      <p:sp>
        <p:nvSpPr>
          <p:cNvPr id="5" name="標題 1">
            <a:extLst>
              <a:ext uri="{FF2B5EF4-FFF2-40B4-BE49-F238E27FC236}">
                <a16:creationId xmlns:a16="http://schemas.microsoft.com/office/drawing/2014/main" id="{1D9C539A-B46D-49B0-98DA-3499E8965397}"/>
              </a:ext>
            </a:extLst>
          </p:cNvPr>
          <p:cNvSpPr txBox="1">
            <a:spLocks/>
          </p:cNvSpPr>
          <p:nvPr/>
        </p:nvSpPr>
        <p:spPr>
          <a:xfrm>
            <a:off x="2944090" y="3926309"/>
            <a:ext cx="10515600" cy="751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TW" altLang="en-US" sz="3600" b="1" dirty="0">
              <a:latin typeface="標楷體" panose="03000509000000000000" pitchFamily="65" charset="-120"/>
              <a:ea typeface="標楷體" panose="03000509000000000000" pitchFamily="65" charset="-120"/>
            </a:endParaRPr>
          </a:p>
        </p:txBody>
      </p:sp>
      <p:sp>
        <p:nvSpPr>
          <p:cNvPr id="6" name="標題 1">
            <a:extLst>
              <a:ext uri="{FF2B5EF4-FFF2-40B4-BE49-F238E27FC236}">
                <a16:creationId xmlns:a16="http://schemas.microsoft.com/office/drawing/2014/main" id="{0542B79D-C78C-4EEA-8683-D54421565269}"/>
              </a:ext>
            </a:extLst>
          </p:cNvPr>
          <p:cNvSpPr txBox="1">
            <a:spLocks/>
          </p:cNvSpPr>
          <p:nvPr/>
        </p:nvSpPr>
        <p:spPr>
          <a:xfrm>
            <a:off x="923057" y="455749"/>
            <a:ext cx="965292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6000" b="1" dirty="0">
                <a:latin typeface="標楷體" panose="03000509000000000000" pitchFamily="65" charset="-120"/>
                <a:ea typeface="標楷體" panose="03000509000000000000" pitchFamily="65" charset="-120"/>
              </a:rPr>
              <a:t>如果出了一本書教你</a:t>
            </a:r>
            <a:r>
              <a:rPr lang="en-US" altLang="zh-TW" sz="6000" b="1" dirty="0">
                <a:latin typeface="標楷體" panose="03000509000000000000" pitchFamily="65" charset="-120"/>
                <a:ea typeface="標楷體" panose="03000509000000000000" pitchFamily="65" charset="-120"/>
              </a:rPr>
              <a:t>…</a:t>
            </a:r>
            <a:endParaRPr lang="zh-TW" altLang="en-US" sz="6000" b="1" dirty="0">
              <a:latin typeface="標楷體" panose="03000509000000000000" pitchFamily="65" charset="-120"/>
              <a:ea typeface="標楷體" panose="03000509000000000000" pitchFamily="65" charset="-120"/>
            </a:endParaRPr>
          </a:p>
        </p:txBody>
      </p:sp>
      <p:sp>
        <p:nvSpPr>
          <p:cNvPr id="7" name="標題 1">
            <a:extLst>
              <a:ext uri="{FF2B5EF4-FFF2-40B4-BE49-F238E27FC236}">
                <a16:creationId xmlns:a16="http://schemas.microsoft.com/office/drawing/2014/main" id="{7B817212-6472-4EA7-803E-98F1678BEE75}"/>
              </a:ext>
            </a:extLst>
          </p:cNvPr>
          <p:cNvSpPr txBox="1">
            <a:spLocks/>
          </p:cNvSpPr>
          <p:nvPr/>
        </p:nvSpPr>
        <p:spPr>
          <a:xfrm>
            <a:off x="923057" y="3798593"/>
            <a:ext cx="10515600" cy="751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r>
              <a:rPr lang="zh-TW" altLang="en-US" sz="3600" b="1" dirty="0">
                <a:latin typeface="標楷體" panose="03000509000000000000" pitchFamily="65" charset="-120"/>
                <a:ea typeface="標楷體" panose="03000509000000000000" pitchFamily="65" charset="-120"/>
              </a:rPr>
              <a:t>不費吹灰之力取得資源</a:t>
            </a:r>
            <a:endParaRPr lang="en-US" altLang="zh-TW" sz="3600" b="1" dirty="0">
              <a:latin typeface="標楷體" panose="03000509000000000000" pitchFamily="65" charset="-120"/>
              <a:ea typeface="標楷體" panose="03000509000000000000" pitchFamily="65" charset="-120"/>
            </a:endParaRPr>
          </a:p>
        </p:txBody>
      </p:sp>
      <p:sp>
        <p:nvSpPr>
          <p:cNvPr id="8" name="標題 1">
            <a:extLst>
              <a:ext uri="{FF2B5EF4-FFF2-40B4-BE49-F238E27FC236}">
                <a16:creationId xmlns:a16="http://schemas.microsoft.com/office/drawing/2014/main" id="{A03EEC53-C62D-46F5-A8D2-501CA6D55B0F}"/>
              </a:ext>
            </a:extLst>
          </p:cNvPr>
          <p:cNvSpPr txBox="1">
            <a:spLocks/>
          </p:cNvSpPr>
          <p:nvPr/>
        </p:nvSpPr>
        <p:spPr>
          <a:xfrm>
            <a:off x="6726382" y="5562406"/>
            <a:ext cx="3300120" cy="7511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3600" b="1" dirty="0">
                <a:latin typeface="標楷體" panose="03000509000000000000" pitchFamily="65" charset="-120"/>
                <a:ea typeface="標楷體" panose="03000509000000000000" pitchFamily="65" charset="-120"/>
              </a:rPr>
              <a:t>作者</a:t>
            </a:r>
            <a:r>
              <a:rPr lang="en-US" altLang="zh-TW" sz="3600" b="1" dirty="0">
                <a:latin typeface="標楷體" panose="03000509000000000000" pitchFamily="65" charset="-120"/>
                <a:ea typeface="標楷體" panose="03000509000000000000" pitchFamily="65" charset="-120"/>
              </a:rPr>
              <a:t>-</a:t>
            </a:r>
            <a:r>
              <a:rPr lang="zh-TW" altLang="en-US" sz="3600" b="1" dirty="0">
                <a:latin typeface="標楷體" panose="03000509000000000000" pitchFamily="65" charset="-120"/>
                <a:ea typeface="標楷體" panose="03000509000000000000" pitchFamily="65" charset="-120"/>
              </a:rPr>
              <a:t>賈伯斯</a:t>
            </a:r>
            <a:endParaRPr lang="en-US" altLang="zh-TW" sz="3600" b="1" dirty="0">
              <a:latin typeface="標楷體" panose="03000509000000000000" pitchFamily="65" charset="-120"/>
              <a:ea typeface="標楷體" panose="03000509000000000000" pitchFamily="65" charset="-120"/>
            </a:endParaRPr>
          </a:p>
        </p:txBody>
      </p:sp>
      <p:sp>
        <p:nvSpPr>
          <p:cNvPr id="9" name="標題 1">
            <a:extLst>
              <a:ext uri="{FF2B5EF4-FFF2-40B4-BE49-F238E27FC236}">
                <a16:creationId xmlns:a16="http://schemas.microsoft.com/office/drawing/2014/main" id="{CE457E35-4CDB-40FC-99B6-3DEB67FE98E7}"/>
              </a:ext>
            </a:extLst>
          </p:cNvPr>
          <p:cNvSpPr txBox="1">
            <a:spLocks/>
          </p:cNvSpPr>
          <p:nvPr/>
        </p:nvSpPr>
        <p:spPr>
          <a:xfrm>
            <a:off x="-2064558" y="1971904"/>
            <a:ext cx="10515600" cy="75117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571500" indent="-571500">
              <a:buFont typeface="Arial" panose="020B0604020202020204" pitchFamily="34" charset="0"/>
              <a:buChar char="•"/>
            </a:pPr>
            <a:r>
              <a:rPr lang="zh-TW" altLang="en-US" sz="3600" b="1" dirty="0">
                <a:latin typeface="標楷體" panose="03000509000000000000" pitchFamily="65" charset="-120"/>
                <a:ea typeface="標楷體" panose="03000509000000000000" pitchFamily="65" charset="-120"/>
              </a:rPr>
              <a:t>死對頭身上要錢</a:t>
            </a:r>
          </a:p>
        </p:txBody>
      </p:sp>
    </p:spTree>
    <p:extLst>
      <p:ext uri="{BB962C8B-B14F-4D97-AF65-F5344CB8AC3E}">
        <p14:creationId xmlns:p14="http://schemas.microsoft.com/office/powerpoint/2010/main" val="57406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fade">
                                      <p:cBhvr>
                                        <p:cTn id="2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stretch>
            <a:fillRect/>
          </a:stretch>
        </p:blipFill>
        <p:spPr>
          <a:xfrm>
            <a:off x="2576304" y="3507982"/>
            <a:ext cx="7102456" cy="1292464"/>
          </a:xfrm>
          <a:prstGeom prst="rect">
            <a:avLst/>
          </a:prstGeom>
        </p:spPr>
      </p:pic>
    </p:spTree>
    <p:extLst>
      <p:ext uri="{BB962C8B-B14F-4D97-AF65-F5344CB8AC3E}">
        <p14:creationId xmlns:p14="http://schemas.microsoft.com/office/powerpoint/2010/main" val="1146094666"/>
      </p:ext>
    </p:extLst>
  </p:cSld>
  <p:clrMapOvr>
    <a:masterClrMapping/>
  </p:clrMapOvr>
  <mc:AlternateContent xmlns:mc="http://schemas.openxmlformats.org/markup-compatibility/2006" xmlns:p14="http://schemas.microsoft.com/office/powerpoint/2010/main">
    <mc:Choice Requires="p14">
      <p:transition spd="slow" p14:dur="1300" advClick="0" advTm="0">
        <p14:pan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77D16B-C3C0-4B9D-951B-74FE7FC79517}"/>
              </a:ext>
            </a:extLst>
          </p:cNvPr>
          <p:cNvSpPr>
            <a:spLocks noGrp="1"/>
          </p:cNvSpPr>
          <p:nvPr>
            <p:ph type="title"/>
          </p:nvPr>
        </p:nvSpPr>
        <p:spPr>
          <a:xfrm>
            <a:off x="1089456" y="72737"/>
            <a:ext cx="10018713" cy="1752599"/>
          </a:xfrm>
        </p:spPr>
        <p:txBody>
          <a:bodyPr>
            <a:normAutofit/>
          </a:bodyPr>
          <a:lstStyle/>
          <a:p>
            <a:pPr algn="ctr"/>
            <a:r>
              <a:rPr lang="zh-TW" altLang="en-US" sz="6000" b="1" dirty="0"/>
              <a:t>感謝</a:t>
            </a:r>
            <a:r>
              <a:rPr lang="en-US" altLang="zh-TW" sz="6000" b="1" dirty="0"/>
              <a:t>seafood</a:t>
            </a:r>
            <a:r>
              <a:rPr lang="zh-TW" altLang="en-US" sz="6000" b="1" dirty="0"/>
              <a:t>，感謝大家！</a:t>
            </a:r>
          </a:p>
        </p:txBody>
      </p:sp>
      <p:pic>
        <p:nvPicPr>
          <p:cNvPr id="5" name="內容版面配置區 4">
            <a:extLst>
              <a:ext uri="{FF2B5EF4-FFF2-40B4-BE49-F238E27FC236}">
                <a16:creationId xmlns:a16="http://schemas.microsoft.com/office/drawing/2014/main" id="{81DC49D2-F97F-45C5-89CE-45B7B78CD2E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18606" y="1690688"/>
            <a:ext cx="7748848" cy="5129519"/>
          </a:xfrm>
        </p:spPr>
      </p:pic>
    </p:spTree>
    <p:extLst>
      <p:ext uri="{BB962C8B-B14F-4D97-AF65-F5344CB8AC3E}">
        <p14:creationId xmlns:p14="http://schemas.microsoft.com/office/powerpoint/2010/main" val="1819204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135560" y="44625"/>
            <a:ext cx="7772400" cy="1470025"/>
          </a:xfrm>
        </p:spPr>
        <p:txBody>
          <a:bodyPr/>
          <a:lstStyle/>
          <a:p>
            <a:r>
              <a:rPr lang="zh-TW" altLang="en-US" b="1" dirty="0">
                <a:latin typeface="標楷體" panose="03000509000000000000" pitchFamily="65" charset="-120"/>
                <a:ea typeface="標楷體" panose="03000509000000000000" pitchFamily="65" charset="-120"/>
              </a:rPr>
              <a:t>產業景氣循環</a:t>
            </a:r>
          </a:p>
        </p:txBody>
      </p:sp>
      <p:sp>
        <p:nvSpPr>
          <p:cNvPr id="3" name="副標題 2"/>
          <p:cNvSpPr>
            <a:spLocks noGrp="1"/>
          </p:cNvSpPr>
          <p:nvPr>
            <p:ph type="subTitle" idx="1"/>
          </p:nvPr>
        </p:nvSpPr>
        <p:spPr>
          <a:xfrm>
            <a:off x="2135560" y="1916832"/>
            <a:ext cx="7848872" cy="4032448"/>
          </a:xfrm>
        </p:spPr>
        <p:txBody>
          <a:bodyPr/>
          <a:lstStyle/>
          <a:p>
            <a:pPr algn="l"/>
            <a:r>
              <a:rPr lang="zh-TW" altLang="en-US" dirty="0">
                <a:solidFill>
                  <a:schemeClr val="tx1"/>
                </a:solidFill>
                <a:latin typeface="標楷體" panose="03000509000000000000" pitchFamily="65" charset="-120"/>
                <a:ea typeface="標楷體" panose="03000509000000000000" pitchFamily="65" charset="-120"/>
              </a:rPr>
              <a:t>各產業所處的景氣位置並不一定相同，可依據不同產業對於總體經濟景氣變化的敏感度將產業進一步區分三種類型。</a:t>
            </a:r>
            <a:endParaRPr lang="en-US" altLang="zh-TW" dirty="0">
              <a:solidFill>
                <a:schemeClr val="tx1"/>
              </a:solidFill>
              <a:latin typeface="標楷體" panose="03000509000000000000" pitchFamily="65" charset="-120"/>
              <a:ea typeface="標楷體" panose="03000509000000000000" pitchFamily="65" charset="-120"/>
            </a:endParaRPr>
          </a:p>
          <a:p>
            <a:pPr algn="l"/>
            <a:endParaRPr lang="en-US" altLang="zh-TW" dirty="0">
              <a:solidFill>
                <a:schemeClr val="tx1"/>
              </a:solidFill>
              <a:latin typeface="標楷體" panose="03000509000000000000" pitchFamily="65" charset="-120"/>
              <a:ea typeface="標楷體" panose="03000509000000000000" pitchFamily="65" charset="-120"/>
            </a:endParaRPr>
          </a:p>
          <a:p>
            <a:pPr algn="l"/>
            <a:r>
              <a:rPr lang="zh-TW" altLang="en-US" dirty="0">
                <a:solidFill>
                  <a:schemeClr val="tx1"/>
                </a:solidFill>
                <a:latin typeface="標楷體" panose="03000509000000000000" pitchFamily="65" charset="-120"/>
                <a:ea typeface="標楷體" panose="03000509000000000000" pitchFamily="65" charset="-120"/>
              </a:rPr>
              <a:t>成長型產業</a:t>
            </a:r>
            <a:r>
              <a:rPr lang="en-US" altLang="zh-TW" dirty="0">
                <a:solidFill>
                  <a:schemeClr val="tx1"/>
                </a:solidFill>
                <a:latin typeface="標楷體" panose="03000509000000000000" pitchFamily="65" charset="-120"/>
                <a:ea typeface="標楷體" panose="03000509000000000000" pitchFamily="65" charset="-120"/>
              </a:rPr>
              <a:t>(</a:t>
            </a:r>
            <a:r>
              <a:rPr lang="en-US" altLang="zh-TW" dirty="0">
                <a:solidFill>
                  <a:schemeClr val="tx1"/>
                </a:solidFill>
                <a:latin typeface="Arial Unicode MS" panose="020B0604020202020204" pitchFamily="34" charset="-120"/>
                <a:ea typeface="Arial Unicode MS" panose="020B0604020202020204" pitchFamily="34" charset="-120"/>
                <a:cs typeface="Arial Unicode MS" panose="020B0604020202020204" pitchFamily="34" charset="-120"/>
              </a:rPr>
              <a:t>Growth Industry</a:t>
            </a:r>
            <a:r>
              <a:rPr lang="en-US" altLang="zh-TW" dirty="0">
                <a:solidFill>
                  <a:schemeClr val="tx1"/>
                </a:solidFill>
                <a:latin typeface="標楷體" panose="03000509000000000000" pitchFamily="65" charset="-120"/>
                <a:ea typeface="標楷體" panose="03000509000000000000" pitchFamily="65" charset="-120"/>
              </a:rPr>
              <a:t>)</a:t>
            </a:r>
          </a:p>
          <a:p>
            <a:pPr algn="l"/>
            <a:r>
              <a:rPr lang="zh-TW" altLang="en-US" dirty="0">
                <a:solidFill>
                  <a:schemeClr val="tx1"/>
                </a:solidFill>
                <a:latin typeface="標楷體" panose="03000509000000000000" pitchFamily="65" charset="-120"/>
                <a:ea typeface="標楷體" panose="03000509000000000000" pitchFamily="65" charset="-120"/>
              </a:rPr>
              <a:t>防禦型產業</a:t>
            </a:r>
            <a:r>
              <a:rPr lang="en-US" altLang="zh-TW" dirty="0">
                <a:solidFill>
                  <a:schemeClr val="tx1"/>
                </a:solidFill>
                <a:latin typeface="標楷體" panose="03000509000000000000" pitchFamily="65" charset="-120"/>
                <a:ea typeface="標楷體" panose="03000509000000000000" pitchFamily="65" charset="-120"/>
              </a:rPr>
              <a:t>(</a:t>
            </a:r>
            <a:r>
              <a:rPr lang="en-US" altLang="zh-TW" dirty="0">
                <a:solidFill>
                  <a:schemeClr val="tx1"/>
                </a:solidFill>
                <a:latin typeface="Arial Unicode MS" panose="020B0604020202020204" pitchFamily="34" charset="-120"/>
                <a:ea typeface="Arial Unicode MS" panose="020B0604020202020204" pitchFamily="34" charset="-120"/>
                <a:cs typeface="Arial Unicode MS" panose="020B0604020202020204" pitchFamily="34" charset="-120"/>
              </a:rPr>
              <a:t>Defensive Industry</a:t>
            </a:r>
            <a:r>
              <a:rPr lang="en-US" altLang="zh-TW" dirty="0">
                <a:solidFill>
                  <a:schemeClr val="tx1"/>
                </a:solidFill>
                <a:latin typeface="標楷體" panose="03000509000000000000" pitchFamily="65" charset="-120"/>
                <a:ea typeface="標楷體" panose="03000509000000000000" pitchFamily="65" charset="-120"/>
              </a:rPr>
              <a:t>)</a:t>
            </a:r>
          </a:p>
          <a:p>
            <a:pPr algn="l"/>
            <a:r>
              <a:rPr lang="zh-TW" altLang="en-US" dirty="0">
                <a:solidFill>
                  <a:schemeClr val="tx1"/>
                </a:solidFill>
                <a:latin typeface="標楷體" panose="03000509000000000000" pitchFamily="65" charset="-120"/>
                <a:ea typeface="標楷體" panose="03000509000000000000" pitchFamily="65" charset="-120"/>
              </a:rPr>
              <a:t>循環型產業</a:t>
            </a:r>
            <a:r>
              <a:rPr lang="en-US" altLang="zh-TW" dirty="0">
                <a:solidFill>
                  <a:schemeClr val="tx1"/>
                </a:solidFill>
                <a:latin typeface="標楷體" panose="03000509000000000000" pitchFamily="65" charset="-120"/>
                <a:ea typeface="標楷體" panose="03000509000000000000" pitchFamily="65" charset="-120"/>
              </a:rPr>
              <a:t>(</a:t>
            </a:r>
            <a:r>
              <a:rPr lang="en-US" altLang="zh-TW" dirty="0">
                <a:solidFill>
                  <a:schemeClr val="tx1"/>
                </a:solidFill>
                <a:latin typeface="Arial Unicode MS" panose="020B0604020202020204" pitchFamily="34" charset="-120"/>
                <a:ea typeface="Arial Unicode MS" panose="020B0604020202020204" pitchFamily="34" charset="-120"/>
                <a:cs typeface="Arial Unicode MS" panose="020B0604020202020204" pitchFamily="34" charset="-120"/>
              </a:rPr>
              <a:t>Cyclical Industry</a:t>
            </a:r>
            <a:r>
              <a:rPr lang="en-US" altLang="zh-TW" dirty="0">
                <a:solidFill>
                  <a:schemeClr val="tx1"/>
                </a:solidFill>
                <a:latin typeface="標楷體" panose="03000509000000000000" pitchFamily="65" charset="-120"/>
                <a:ea typeface="標楷體" panose="03000509000000000000" pitchFamily="65" charset="-120"/>
              </a:rPr>
              <a:t>)</a:t>
            </a:r>
          </a:p>
        </p:txBody>
      </p:sp>
    </p:spTree>
    <p:extLst>
      <p:ext uri="{BB962C8B-B14F-4D97-AF65-F5344CB8AC3E}">
        <p14:creationId xmlns:p14="http://schemas.microsoft.com/office/powerpoint/2010/main" val="3524338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b="1" dirty="0">
                <a:latin typeface="標楷體" panose="03000509000000000000" pitchFamily="65" charset="-120"/>
                <a:ea typeface="標楷體" panose="03000509000000000000" pitchFamily="65" charset="-120"/>
              </a:rPr>
              <a:t>成長型產業</a:t>
            </a:r>
            <a:r>
              <a:rPr lang="en-US" altLang="zh-TW" b="1" dirty="0">
                <a:latin typeface="標楷體" panose="03000509000000000000" pitchFamily="65" charset="-120"/>
                <a:ea typeface="標楷體" panose="03000509000000000000" pitchFamily="65" charset="-120"/>
              </a:rPr>
              <a:t>(</a:t>
            </a:r>
            <a:r>
              <a:rPr lang="en-US" altLang="zh-TW" b="1" dirty="0">
                <a:latin typeface="Arial Unicode MS" panose="020B0604020202020204" pitchFamily="34" charset="-120"/>
                <a:ea typeface="Arial Unicode MS" panose="020B0604020202020204" pitchFamily="34" charset="-120"/>
                <a:cs typeface="Arial Unicode MS" panose="020B0604020202020204" pitchFamily="34" charset="-120"/>
              </a:rPr>
              <a:t>Growth Industry</a:t>
            </a:r>
            <a:r>
              <a:rPr lang="en-US" altLang="zh-TW" b="1" dirty="0">
                <a:latin typeface="標楷體" panose="03000509000000000000" pitchFamily="65" charset="-120"/>
                <a:ea typeface="標楷體" panose="03000509000000000000" pitchFamily="65" charset="-120"/>
              </a:rPr>
              <a:t>)</a:t>
            </a:r>
            <a:endParaRPr lang="zh-TW" altLang="en-US" b="1" dirty="0">
              <a:latin typeface="標楷體" panose="03000509000000000000" pitchFamily="65" charset="-120"/>
              <a:ea typeface="標楷體" panose="03000509000000000000" pitchFamily="65" charset="-120"/>
            </a:endParaRPr>
          </a:p>
        </p:txBody>
      </p:sp>
      <p:sp>
        <p:nvSpPr>
          <p:cNvPr id="3" name="內容版面配置區 2"/>
          <p:cNvSpPr>
            <a:spLocks noGrp="1"/>
          </p:cNvSpPr>
          <p:nvPr>
            <p:ph idx="1"/>
          </p:nvPr>
        </p:nvSpPr>
        <p:spPr>
          <a:xfrm>
            <a:off x="1981200" y="2060849"/>
            <a:ext cx="8229600" cy="4065315"/>
          </a:xfrm>
        </p:spPr>
        <p:txBody>
          <a:bodyPr/>
          <a:lstStyle/>
          <a:p>
            <a:pPr marL="0" indent="0">
              <a:buNone/>
            </a:pPr>
            <a:r>
              <a:rPr lang="zh-TW" altLang="en-US" dirty="0">
                <a:latin typeface="標楷體" panose="03000509000000000000" pitchFamily="65" charset="-120"/>
                <a:ea typeface="標楷體" panose="03000509000000000000" pitchFamily="65" charset="-120"/>
              </a:rPr>
              <a:t>台灣代表性產業</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生技業、過去的科技業</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latin typeface="標楷體" panose="03000509000000000000" pitchFamily="65" charset="-120"/>
                <a:ea typeface="標楷體" panose="03000509000000000000" pitchFamily="65" charset="-120"/>
              </a:rPr>
              <a:t>處於市場需求大於供給的階段，其獲利優於整體經濟的表現，當然也勝過其他產業。</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latin typeface="標楷體" panose="03000509000000000000" pitchFamily="65" charset="-120"/>
                <a:ea typeface="標楷體" panose="03000509000000000000" pitchFamily="65" charset="-120"/>
              </a:rPr>
              <a:t>例如一些新興的產業，產生時期不很長，還不夠壯大，但因為適應市場和經濟發展趨勢，有很好的發展前景。</a:t>
            </a:r>
            <a:endParaRPr lang="en-US" altLang="zh-TW" dirty="0">
              <a:latin typeface="標楷體" panose="03000509000000000000" pitchFamily="65" charset="-120"/>
              <a:ea typeface="標楷體" panose="03000509000000000000" pitchFamily="65" charset="-120"/>
            </a:endParaRPr>
          </a:p>
          <a:p>
            <a:pPr marL="0" indent="0">
              <a:buNone/>
            </a:pPr>
            <a:endParaRPr lang="zh-TW" altLang="en-US" dirty="0"/>
          </a:p>
        </p:txBody>
      </p:sp>
    </p:spTree>
    <p:extLst>
      <p:ext uri="{BB962C8B-B14F-4D97-AF65-F5344CB8AC3E}">
        <p14:creationId xmlns:p14="http://schemas.microsoft.com/office/powerpoint/2010/main" val="2945379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b="1" dirty="0">
                <a:latin typeface="標楷體" panose="03000509000000000000" pitchFamily="65" charset="-120"/>
                <a:ea typeface="標楷體" panose="03000509000000000000" pitchFamily="65" charset="-120"/>
              </a:rPr>
              <a:t>防禦型產業</a:t>
            </a:r>
            <a:r>
              <a:rPr lang="en-US" altLang="zh-TW" b="1" dirty="0">
                <a:latin typeface="標楷體" panose="03000509000000000000" pitchFamily="65" charset="-120"/>
                <a:ea typeface="標楷體" panose="03000509000000000000" pitchFamily="65" charset="-120"/>
              </a:rPr>
              <a:t>(</a:t>
            </a:r>
            <a:r>
              <a:rPr lang="en-US" altLang="zh-TW" b="1" dirty="0">
                <a:latin typeface="Arial Unicode MS" panose="020B0604020202020204" pitchFamily="34" charset="-120"/>
                <a:ea typeface="Arial Unicode MS" panose="020B0604020202020204" pitchFamily="34" charset="-120"/>
                <a:cs typeface="Arial Unicode MS" panose="020B0604020202020204" pitchFamily="34" charset="-120"/>
              </a:rPr>
              <a:t>Defensive Industry</a:t>
            </a:r>
            <a:r>
              <a:rPr lang="en-US" altLang="zh-TW" b="1" dirty="0">
                <a:latin typeface="標楷體" panose="03000509000000000000" pitchFamily="65" charset="-120"/>
                <a:ea typeface="標楷體" panose="03000509000000000000" pitchFamily="65" charset="-120"/>
              </a:rPr>
              <a:t>)</a:t>
            </a:r>
            <a:endParaRPr lang="zh-TW" altLang="en-US" b="1" dirty="0">
              <a:latin typeface="標楷體" panose="03000509000000000000" pitchFamily="65" charset="-120"/>
              <a:ea typeface="標楷體" panose="03000509000000000000" pitchFamily="65" charset="-120"/>
            </a:endParaRPr>
          </a:p>
        </p:txBody>
      </p:sp>
      <p:sp>
        <p:nvSpPr>
          <p:cNvPr id="3" name="內容版面配置區 2"/>
          <p:cNvSpPr>
            <a:spLocks noGrp="1"/>
          </p:cNvSpPr>
          <p:nvPr>
            <p:ph idx="1"/>
          </p:nvPr>
        </p:nvSpPr>
        <p:spPr>
          <a:xfrm>
            <a:off x="1981200" y="1988841"/>
            <a:ext cx="8229600" cy="4137323"/>
          </a:xfrm>
        </p:spPr>
        <p:txBody>
          <a:bodyPr/>
          <a:lstStyle/>
          <a:p>
            <a:pPr marL="0" indent="0">
              <a:buNone/>
            </a:pPr>
            <a:r>
              <a:rPr lang="zh-TW" altLang="en-US" dirty="0">
                <a:latin typeface="標楷體" panose="03000509000000000000" pitchFamily="65" charset="-120"/>
                <a:ea typeface="標楷體" panose="03000509000000000000" pitchFamily="65" charset="-120"/>
              </a:rPr>
              <a:t>台灣代表性產業</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食品業、水、電等公共事業、大眾運輸業</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較不受經濟景氣的好壞影響，但不若成長性產業有很高的成長率，獲利相對穩定。</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latin typeface="標楷體" panose="03000509000000000000" pitchFamily="65" charset="-120"/>
                <a:ea typeface="標楷體" panose="03000509000000000000" pitchFamily="65" charset="-120"/>
              </a:rPr>
              <a:t>因為社會需求對其產品的收入彈性小，所以這些公司的收入相對穩定。。</a:t>
            </a:r>
            <a:endParaRPr lang="en-US" altLang="zh-TW"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186271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b="1" dirty="0">
                <a:latin typeface="標楷體" panose="03000509000000000000" pitchFamily="65" charset="-120"/>
                <a:ea typeface="標楷體" panose="03000509000000000000" pitchFamily="65" charset="-120"/>
              </a:rPr>
              <a:t>循環型產業</a:t>
            </a:r>
            <a:r>
              <a:rPr lang="en-US" altLang="zh-TW" b="1" dirty="0">
                <a:latin typeface="標楷體" panose="03000509000000000000" pitchFamily="65" charset="-120"/>
                <a:ea typeface="標楷體" panose="03000509000000000000" pitchFamily="65" charset="-120"/>
              </a:rPr>
              <a:t>(</a:t>
            </a:r>
            <a:r>
              <a:rPr lang="en-US" altLang="zh-TW" b="1" dirty="0">
                <a:latin typeface="Arial Unicode MS" panose="020B0604020202020204" pitchFamily="34" charset="-120"/>
                <a:ea typeface="Arial Unicode MS" panose="020B0604020202020204" pitchFamily="34" charset="-120"/>
                <a:cs typeface="Arial Unicode MS" panose="020B0604020202020204" pitchFamily="34" charset="-120"/>
              </a:rPr>
              <a:t>Cyclical Industry</a:t>
            </a:r>
            <a:r>
              <a:rPr lang="en-US" altLang="zh-TW" b="1" dirty="0">
                <a:latin typeface="標楷體" panose="03000509000000000000" pitchFamily="65" charset="-120"/>
                <a:ea typeface="標楷體" panose="03000509000000000000" pitchFamily="65" charset="-120"/>
              </a:rPr>
              <a:t>)</a:t>
            </a:r>
            <a:endParaRPr lang="zh-TW" altLang="en-US" b="1" dirty="0">
              <a:latin typeface="標楷體" panose="03000509000000000000" pitchFamily="65" charset="-120"/>
              <a:ea typeface="標楷體" panose="03000509000000000000" pitchFamily="65" charset="-120"/>
            </a:endParaRPr>
          </a:p>
        </p:txBody>
      </p:sp>
      <p:sp>
        <p:nvSpPr>
          <p:cNvPr id="3" name="內容版面配置區 2"/>
          <p:cNvSpPr>
            <a:spLocks noGrp="1"/>
          </p:cNvSpPr>
          <p:nvPr>
            <p:ph idx="1"/>
          </p:nvPr>
        </p:nvSpPr>
        <p:spPr>
          <a:xfrm>
            <a:off x="1991544" y="1772816"/>
            <a:ext cx="8229600" cy="4709120"/>
          </a:xfrm>
        </p:spPr>
        <p:txBody>
          <a:bodyPr/>
          <a:lstStyle/>
          <a:p>
            <a:pPr marL="0" indent="0">
              <a:buNone/>
            </a:pPr>
            <a:r>
              <a:rPr lang="zh-TW" altLang="en-US" dirty="0">
                <a:latin typeface="標楷體" panose="03000509000000000000" pitchFamily="65" charset="-120"/>
                <a:ea typeface="標楷體" panose="03000509000000000000" pitchFamily="65" charset="-120"/>
              </a:rPr>
              <a:t>台灣代表性產業</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汽車、家電、旅遊、科技業中的</a:t>
            </a:r>
            <a:r>
              <a:rPr lang="en-US" altLang="zh-TW" dirty="0">
                <a:latin typeface="Arial Unicode MS" panose="020B0604020202020204" pitchFamily="34" charset="-120"/>
                <a:ea typeface="Arial Unicode MS" panose="020B0604020202020204" pitchFamily="34" charset="-120"/>
                <a:cs typeface="Arial Unicode MS" panose="020B0604020202020204" pitchFamily="34" charset="-120"/>
              </a:rPr>
              <a:t>DRAM</a:t>
            </a:r>
            <a:r>
              <a:rPr lang="zh-TW" altLang="en-US" dirty="0">
                <a:latin typeface="標楷體" panose="03000509000000000000" pitchFamily="65" charset="-120"/>
                <a:ea typeface="標楷體" panose="03000509000000000000" pitchFamily="65" charset="-120"/>
              </a:rPr>
              <a:t>、面板業</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latin typeface="標楷體" panose="03000509000000000000" pitchFamily="65" charset="-120"/>
                <a:ea typeface="標楷體" panose="03000509000000000000" pitchFamily="65" charset="-120"/>
              </a:rPr>
              <a:t>與經濟景氣有著最密切的關係，當景氣好時，該產業的營運表現相當突出；當景氣不好時，營運表現也將隨之跌落谷底。</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latin typeface="標楷體" panose="03000509000000000000" pitchFamily="65" charset="-120"/>
                <a:ea typeface="標楷體" panose="03000509000000000000" pitchFamily="65" charset="-120"/>
              </a:rPr>
              <a:t>在市場經濟情況下，產品價格形成的基礎是供求關係，而不是成本，成本只是產品最低價的穩定器，但不是決定的基礎。</a:t>
            </a:r>
          </a:p>
        </p:txBody>
      </p:sp>
    </p:spTree>
    <p:extLst>
      <p:ext uri="{BB962C8B-B14F-4D97-AF65-F5344CB8AC3E}">
        <p14:creationId xmlns:p14="http://schemas.microsoft.com/office/powerpoint/2010/main" val="1385230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9CA2E119-765D-4F36-A57C-327F338AD04C}"/>
              </a:ext>
            </a:extLst>
          </p:cNvPr>
          <p:cNvSpPr>
            <a:spLocks noGrp="1" noChangeArrowheads="1"/>
          </p:cNvSpPr>
          <p:nvPr>
            <p:ph type="ctrTitle"/>
          </p:nvPr>
        </p:nvSpPr>
        <p:spPr>
          <a:xfrm>
            <a:off x="2145696" y="1563915"/>
            <a:ext cx="8080828" cy="1261533"/>
          </a:xfrm>
        </p:spPr>
        <p:txBody>
          <a:bodyPr/>
          <a:lstStyle/>
          <a:p>
            <a:pPr eaLnBrk="1" hangingPunct="1"/>
            <a:r>
              <a:rPr lang="zh-TW" altLang="en-US" sz="3657" b="1" i="1" dirty="0">
                <a:solidFill>
                  <a:srgbClr val="962304"/>
                </a:solidFill>
                <a:ea typeface="標楷體" panose="03000509000000000000" pitchFamily="65" charset="-120"/>
              </a:rPr>
              <a:t>股票的基本分析</a:t>
            </a:r>
            <a:br>
              <a:rPr lang="zh-TW" altLang="en-US" sz="3657" b="1" i="1" dirty="0">
                <a:solidFill>
                  <a:srgbClr val="962304"/>
                </a:solidFill>
                <a:ea typeface="標楷體" panose="03000509000000000000" pitchFamily="65" charset="-120"/>
              </a:rPr>
            </a:br>
            <a:r>
              <a:rPr lang="en-US" altLang="zh-TW" sz="3657" b="1" i="1" dirty="0">
                <a:solidFill>
                  <a:srgbClr val="962304"/>
                </a:solidFill>
                <a:ea typeface="標楷體" panose="03000509000000000000" pitchFamily="65" charset="-120"/>
              </a:rPr>
              <a:t>7-3</a:t>
            </a:r>
            <a:r>
              <a:rPr lang="zh-TW" altLang="en-US" sz="3657" b="1" i="1" dirty="0">
                <a:solidFill>
                  <a:srgbClr val="962304"/>
                </a:solidFill>
                <a:ea typeface="標楷體" panose="03000509000000000000" pitchFamily="65" charset="-120"/>
              </a:rPr>
              <a:t>產業分析</a:t>
            </a:r>
            <a:r>
              <a:rPr lang="en-US" altLang="zh-TW" sz="3657" b="1" i="1" dirty="0">
                <a:solidFill>
                  <a:srgbClr val="962304"/>
                </a:solidFill>
                <a:ea typeface="標楷體" panose="03000509000000000000" pitchFamily="65" charset="-120"/>
              </a:rPr>
              <a:t>-</a:t>
            </a:r>
            <a:r>
              <a:rPr lang="zh-TW" altLang="en-US" sz="3657" b="1" i="1" dirty="0">
                <a:solidFill>
                  <a:srgbClr val="962304"/>
                </a:solidFill>
                <a:ea typeface="標楷體" panose="03000509000000000000" pitchFamily="65" charset="-120"/>
              </a:rPr>
              <a:t>產業的競爭能力</a:t>
            </a:r>
          </a:p>
        </p:txBody>
      </p:sp>
      <p:sp>
        <p:nvSpPr>
          <p:cNvPr id="3075" name="Rectangle 6">
            <a:extLst>
              <a:ext uri="{FF2B5EF4-FFF2-40B4-BE49-F238E27FC236}">
                <a16:creationId xmlns:a16="http://schemas.microsoft.com/office/drawing/2014/main" id="{1F24E95A-2ED5-4D74-A039-3ABF983639FC}"/>
              </a:ext>
            </a:extLst>
          </p:cNvPr>
          <p:cNvSpPr>
            <a:spLocks noGrp="1" noChangeArrowheads="1"/>
          </p:cNvSpPr>
          <p:nvPr>
            <p:ph type="subTitle" idx="1"/>
          </p:nvPr>
        </p:nvSpPr>
        <p:spPr>
          <a:xfrm>
            <a:off x="1816706" y="3581401"/>
            <a:ext cx="7800219" cy="2865362"/>
          </a:xfrm>
        </p:spPr>
        <p:txBody>
          <a:bodyPr>
            <a:normAutofit lnSpcReduction="10000"/>
          </a:bodyPr>
          <a:lstStyle/>
          <a:p>
            <a:pPr eaLnBrk="1" hangingPunct="1"/>
            <a:r>
              <a:rPr lang="en-US" altLang="zh-TW" dirty="0"/>
              <a:t>◆</a:t>
            </a:r>
            <a:r>
              <a:rPr lang="zh-TW" altLang="en-US" sz="3048" dirty="0">
                <a:latin typeface="標楷體" panose="03000509000000000000" pitchFamily="65" charset="-120"/>
                <a:ea typeface="標楷體" panose="03000509000000000000" pitchFamily="65" charset="-120"/>
              </a:rPr>
              <a:t>潛在加入者的威脅</a:t>
            </a:r>
          </a:p>
          <a:p>
            <a:pPr eaLnBrk="1" hangingPunct="1"/>
            <a:r>
              <a:rPr lang="zh-TW" altLang="en-US" sz="3048" dirty="0">
                <a:latin typeface="標楷體" panose="03000509000000000000" pitchFamily="65" charset="-120"/>
                <a:ea typeface="標楷體" panose="03000509000000000000" pitchFamily="65" charset="-120"/>
              </a:rPr>
              <a:t>◆買方的議價能力 </a:t>
            </a:r>
          </a:p>
          <a:p>
            <a:pPr eaLnBrk="1" hangingPunct="1"/>
            <a:r>
              <a:rPr lang="zh-TW" altLang="en-US" sz="3048" dirty="0">
                <a:latin typeface="標楷體" panose="03000509000000000000" pitchFamily="65" charset="-120"/>
                <a:ea typeface="標楷體" panose="03000509000000000000" pitchFamily="65" charset="-120"/>
              </a:rPr>
              <a:t>◆供應商的議價能力</a:t>
            </a:r>
          </a:p>
          <a:p>
            <a:pPr eaLnBrk="1" hangingPunct="1"/>
            <a:r>
              <a:rPr lang="zh-TW" altLang="en-US" sz="3048" dirty="0">
                <a:latin typeface="標楷體" panose="03000509000000000000" pitchFamily="65" charset="-120"/>
                <a:ea typeface="標楷體" panose="03000509000000000000" pitchFamily="65" charset="-120"/>
              </a:rPr>
              <a:t>◆替代品的威脅</a:t>
            </a:r>
          </a:p>
          <a:p>
            <a:pPr eaLnBrk="1" hangingPunct="1"/>
            <a:r>
              <a:rPr lang="zh-TW" altLang="en-US" sz="3048" dirty="0">
                <a:latin typeface="標楷體" panose="03000509000000000000" pitchFamily="65" charset="-120"/>
                <a:ea typeface="標楷體" panose="03000509000000000000" pitchFamily="65" charset="-120"/>
              </a:rPr>
              <a:t>◆現有競爭者的威脅</a:t>
            </a:r>
          </a:p>
        </p:txBody>
      </p:sp>
      <p:sp>
        <p:nvSpPr>
          <p:cNvPr id="3076" name="Rectangle 8">
            <a:extLst>
              <a:ext uri="{FF2B5EF4-FFF2-40B4-BE49-F238E27FC236}">
                <a16:creationId xmlns:a16="http://schemas.microsoft.com/office/drawing/2014/main" id="{CE948E47-E654-4E6B-8710-14DFE6E99E00}"/>
              </a:ext>
            </a:extLst>
          </p:cNvPr>
          <p:cNvSpPr>
            <a:spLocks noChangeArrowheads="1"/>
          </p:cNvSpPr>
          <p:nvPr/>
        </p:nvSpPr>
        <p:spPr bwMode="auto">
          <a:xfrm>
            <a:off x="3846286" y="192316"/>
            <a:ext cx="5157410" cy="771676"/>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defTabSz="1235075">
              <a:spcBef>
                <a:spcPct val="20000"/>
              </a:spcBef>
              <a:buClr>
                <a:schemeClr val="accent1"/>
              </a:buClr>
              <a:buSzPct val="70000"/>
              <a:buFont typeface="Wingdings" panose="05000000000000000000" pitchFamily="2" charset="2"/>
              <a:buChar char="n"/>
              <a:defRPr kumimoji="1" sz="4300">
                <a:solidFill>
                  <a:schemeClr val="tx1"/>
                </a:solidFill>
                <a:latin typeface="Arial" panose="020B0604020202020204" pitchFamily="34" charset="0"/>
                <a:ea typeface="新細明體" panose="02020500000000000000" pitchFamily="18" charset="-120"/>
              </a:defRPr>
            </a:lvl1pPr>
            <a:lvl2pPr marL="1200150" indent="-593725" defTabSz="1235075">
              <a:spcBef>
                <a:spcPct val="20000"/>
              </a:spcBef>
              <a:buClr>
                <a:schemeClr val="hlink"/>
              </a:buClr>
              <a:buSzPct val="65000"/>
              <a:buFont typeface="Wingdings" panose="05000000000000000000" pitchFamily="2" charset="2"/>
              <a:buChar char="¡"/>
              <a:defRPr kumimoji="1" sz="3800">
                <a:solidFill>
                  <a:schemeClr val="tx1"/>
                </a:solidFill>
                <a:latin typeface="Arial" panose="020B0604020202020204" pitchFamily="34" charset="0"/>
                <a:ea typeface="新細明體" panose="02020500000000000000" pitchFamily="18" charset="-120"/>
              </a:defRPr>
            </a:lvl2pPr>
            <a:lvl3pPr marL="1746250" indent="-544513" defTabSz="1235075">
              <a:spcBef>
                <a:spcPct val="20000"/>
              </a:spcBef>
              <a:buClr>
                <a:schemeClr val="accent1"/>
              </a:buClr>
              <a:buSzPct val="70000"/>
              <a:buFont typeface="Wingdings" panose="05000000000000000000" pitchFamily="2" charset="2"/>
              <a:buChar char="n"/>
              <a:defRPr kumimoji="1" sz="3200">
                <a:solidFill>
                  <a:schemeClr val="tx1"/>
                </a:solidFill>
                <a:latin typeface="Arial" panose="020B0604020202020204" pitchFamily="34" charset="0"/>
                <a:ea typeface="新細明體" panose="02020500000000000000" pitchFamily="18" charset="-120"/>
              </a:defRPr>
            </a:lvl3pPr>
            <a:lvl4pPr marL="2270125" indent="-520700" defTabSz="1235075">
              <a:spcBef>
                <a:spcPct val="20000"/>
              </a:spcBef>
              <a:buClr>
                <a:schemeClr val="hlink"/>
              </a:buClr>
              <a:buSzPct val="75000"/>
              <a:buFont typeface="Wingdings" panose="05000000000000000000" pitchFamily="2" charset="2"/>
              <a:buChar char="¡"/>
              <a:defRPr kumimoji="1" sz="2700">
                <a:solidFill>
                  <a:schemeClr val="tx1"/>
                </a:solidFill>
                <a:latin typeface="Arial" panose="020B0604020202020204" pitchFamily="34" charset="0"/>
                <a:ea typeface="新細明體" panose="02020500000000000000" pitchFamily="18" charset="-120"/>
              </a:defRPr>
            </a:lvl4pPr>
            <a:lvl5pPr marL="2794000" indent="-522288" defTabSz="1235075">
              <a:spcBef>
                <a:spcPct val="20000"/>
              </a:spcBef>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5pPr>
            <a:lvl6pPr marL="32512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6pPr>
            <a:lvl7pPr marL="37084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7pPr>
            <a:lvl8pPr marL="41656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8pPr>
            <a:lvl9pPr marL="4622800" indent="-522288" defTabSz="1235075" eaLnBrk="0" fontAlgn="base" hangingPunct="0">
              <a:spcBef>
                <a:spcPct val="20000"/>
              </a:spcBef>
              <a:spcAft>
                <a:spcPct val="0"/>
              </a:spcAft>
              <a:buClr>
                <a:schemeClr val="accent1"/>
              </a:buClr>
              <a:buSzPct val="70000"/>
              <a:buFont typeface="Wingdings" panose="05000000000000000000" pitchFamily="2" charset="2"/>
              <a:buChar char="n"/>
              <a:defRPr kumimoji="1" sz="2700">
                <a:solidFill>
                  <a:schemeClr val="tx1"/>
                </a:solidFill>
                <a:latin typeface="Arial" panose="020B0604020202020204" pitchFamily="34" charset="0"/>
                <a:ea typeface="新細明體" panose="02020500000000000000" pitchFamily="18" charset="-120"/>
              </a:defRPr>
            </a:lvl9pPr>
          </a:lstStyle>
          <a:p>
            <a:pPr eaLnBrk="1" hangingPunct="1">
              <a:spcBef>
                <a:spcPct val="0"/>
              </a:spcBef>
              <a:buClrTx/>
              <a:buSzTx/>
              <a:buFontTx/>
              <a:buNone/>
            </a:pPr>
            <a:r>
              <a:rPr lang="zh-TW" altLang="en-US" sz="4114">
                <a:solidFill>
                  <a:schemeClr val="tx2"/>
                </a:solidFill>
                <a:latin typeface="標楷體" panose="03000509000000000000" pitchFamily="65" charset="-120"/>
                <a:ea typeface="標楷體" panose="03000509000000000000" pitchFamily="65" charset="-120"/>
              </a:rPr>
              <a:t>五 力 模 式</a:t>
            </a:r>
          </a:p>
        </p:txBody>
      </p:sp>
      <p:pic>
        <p:nvPicPr>
          <p:cNvPr id="1026" name="Picture 2" descr="「五力模式」的圖片搜尋結果">
            <a:extLst>
              <a:ext uri="{FF2B5EF4-FFF2-40B4-BE49-F238E27FC236}">
                <a16:creationId xmlns:a16="http://schemas.microsoft.com/office/drawing/2014/main" id="{6DC8F275-7514-40F3-AFA2-9081ACF6E2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1957" y="3099821"/>
            <a:ext cx="4773102" cy="3657519"/>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E259FCAF-7042-4ED7-865B-A14194464654}"/>
              </a:ext>
            </a:extLst>
          </p:cNvPr>
          <p:cNvSpPr/>
          <p:nvPr/>
        </p:nvSpPr>
        <p:spPr>
          <a:xfrm>
            <a:off x="9568165" y="38811"/>
            <a:ext cx="1316718" cy="561436"/>
          </a:xfrm>
          <a:prstGeom prst="rect">
            <a:avLst/>
          </a:prstGeom>
        </p:spPr>
        <p:txBody>
          <a:bodyPr wrap="square">
            <a:spAutoFit/>
          </a:bodyPr>
          <a:lstStyle/>
          <a:p>
            <a:pPr algn="ctr" fontAlgn="ctr"/>
            <a:r>
              <a:rPr lang="zh-TW" altLang="en-US" sz="1524" b="1" i="1" dirty="0">
                <a:latin typeface="標楷體" panose="03000509000000000000" pitchFamily="65" charset="-120"/>
                <a:ea typeface="標楷體" panose="03000509000000000000" pitchFamily="65" charset="-120"/>
              </a:rPr>
              <a:t>張嘉玲</a:t>
            </a:r>
            <a:endParaRPr lang="en-US" altLang="zh-TW" sz="1524" b="1" i="1" dirty="0">
              <a:latin typeface="標楷體" panose="03000509000000000000" pitchFamily="65" charset="-120"/>
              <a:ea typeface="標楷體" panose="03000509000000000000" pitchFamily="65" charset="-120"/>
            </a:endParaRPr>
          </a:p>
          <a:p>
            <a:pPr algn="ctr" fontAlgn="ctr"/>
            <a:r>
              <a:rPr lang="en-US" altLang="zh-TW" sz="1524" b="1" i="1" dirty="0">
                <a:latin typeface="標楷體" panose="03000509000000000000" pitchFamily="65" charset="-120"/>
                <a:ea typeface="標楷體" panose="03000509000000000000" pitchFamily="65" charset="-120"/>
              </a:rPr>
              <a:t>2310602003</a:t>
            </a:r>
            <a:endParaRPr lang="zh-TW" altLang="en-US" sz="1524" b="1" i="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982291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視差">
  <a:themeElements>
    <a:clrScheme name="視差">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視差">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視差">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TM03457496[[fn=視差]]</Template>
  <TotalTime>1055</TotalTime>
  <Words>1451</Words>
  <Application>Microsoft Office PowerPoint</Application>
  <PresentationFormat>寬螢幕</PresentationFormat>
  <Paragraphs>219</Paragraphs>
  <Slides>40</Slides>
  <Notes>13</Notes>
  <HiddenSlides>0</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40</vt:i4>
      </vt:variant>
    </vt:vector>
  </HeadingPairs>
  <TitlesOfParts>
    <vt:vector size="51" baseType="lpstr">
      <vt:lpstr>Arial Unicode MS</vt:lpstr>
      <vt:lpstr>华文楷体</vt:lpstr>
      <vt:lpstr>微軟正黑體</vt:lpstr>
      <vt:lpstr>新細明體</vt:lpstr>
      <vt:lpstr>標楷體</vt:lpstr>
      <vt:lpstr>Arial</vt:lpstr>
      <vt:lpstr>Calibri</vt:lpstr>
      <vt:lpstr>Corbel</vt:lpstr>
      <vt:lpstr>Times New Roman</vt:lpstr>
      <vt:lpstr>Wingdings</vt:lpstr>
      <vt:lpstr>視差</vt:lpstr>
      <vt:lpstr>PowerPoint 簡報</vt:lpstr>
      <vt:lpstr>PowerPoint 簡報</vt:lpstr>
      <vt:lpstr>PowerPoint 簡報</vt:lpstr>
      <vt:lpstr>PowerPoint 簡報</vt:lpstr>
      <vt:lpstr>產業景氣循環</vt:lpstr>
      <vt:lpstr>成長型產業(Growth Industry)</vt:lpstr>
      <vt:lpstr>防禦型產業(Defensive Industry)</vt:lpstr>
      <vt:lpstr>循環型產業(Cyclical Industry)</vt:lpstr>
      <vt:lpstr>股票的基本分析 7-3產業分析-產業的競爭能力</vt:lpstr>
      <vt:lpstr>股票的基本分析 7-3產業分析-產業的競爭能力</vt:lpstr>
      <vt:lpstr>股票的基本分析 7-3產業分析-產業的競爭能力</vt:lpstr>
      <vt:lpstr>股票的基本分析 7-3產業分析-產業的競爭能力</vt:lpstr>
      <vt:lpstr>股票的基本分析 7-3產業分析-產業的競爭能力</vt:lpstr>
      <vt:lpstr>股票的基本分析 7-3產業分析-產業的競爭能力</vt:lpstr>
      <vt:lpstr>政府的政令與對產業的影響 </vt:lpstr>
      <vt:lpstr>產業景氣循環</vt:lpstr>
      <vt:lpstr>成長型產業(Growth Industry)</vt:lpstr>
      <vt:lpstr>防禦型產業(Defensive Industry)</vt:lpstr>
      <vt:lpstr>循環型產業(Cyclical Industry)</vt:lpstr>
      <vt:lpstr>政策如何影響產業……</vt:lpstr>
      <vt:lpstr>影響最多的為何……</vt:lpstr>
      <vt:lpstr>以稅負之名……</vt:lpstr>
      <vt:lpstr>其他產業政策……</vt:lpstr>
      <vt:lpstr>PowerPoint 簡報</vt:lpstr>
      <vt:lpstr>PowerPoint 簡報</vt:lpstr>
      <vt:lpstr>PowerPoint 簡報</vt:lpstr>
      <vt:lpstr>PowerPoint 簡報</vt:lpstr>
      <vt:lpstr>1.5億美金!!</vt:lpstr>
      <vt:lpstr>Why?</vt:lpstr>
      <vt:lpstr>ANTI-TRUST</vt:lpstr>
      <vt:lpstr>100%</vt:lpstr>
      <vt:lpstr>AT&amp;T</vt:lpstr>
      <vt:lpstr>PowerPoint 簡報</vt:lpstr>
      <vt:lpstr>PowerPoint 簡報</vt:lpstr>
      <vt:lpstr>WINDOWS</vt:lpstr>
      <vt:lpstr>觀眾表示：再來一次就太超過囉！！</vt:lpstr>
      <vt:lpstr>Just let the APPLE survived.</vt:lpstr>
      <vt:lpstr>真是他媽的天才！</vt:lpstr>
      <vt:lpstr>拯救瀕臨破產的公司</vt:lpstr>
      <vt:lpstr>感謝seafood，感謝大家！</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政府的政令</dc:title>
  <dc:creator>Wilson James</dc:creator>
  <cp:lastModifiedBy>Wilson James</cp:lastModifiedBy>
  <cp:revision>89</cp:revision>
  <dcterms:created xsi:type="dcterms:W3CDTF">2017-10-21T08:02:04Z</dcterms:created>
  <dcterms:modified xsi:type="dcterms:W3CDTF">2017-10-27T15:11:01Z</dcterms:modified>
</cp:coreProperties>
</file>